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56" r:id="rId5"/>
    <p:sldMasterId id="2147483648" r:id="rId6"/>
    <p:sldMasterId id="2147483660" r:id="rId7"/>
  </p:sldMasterIdLst>
  <p:notesMasterIdLst>
    <p:notesMasterId r:id="rId38"/>
  </p:notesMasterIdLst>
  <p:sldIdLst>
    <p:sldId id="258" r:id="rId8"/>
    <p:sldId id="257" r:id="rId9"/>
    <p:sldId id="259" r:id="rId10"/>
    <p:sldId id="260" r:id="rId11"/>
    <p:sldId id="261" r:id="rId12"/>
    <p:sldId id="262" r:id="rId13"/>
    <p:sldId id="263" r:id="rId14"/>
    <p:sldId id="264" r:id="rId15"/>
    <p:sldId id="271" r:id="rId16"/>
    <p:sldId id="267" r:id="rId17"/>
    <p:sldId id="269" r:id="rId18"/>
    <p:sldId id="270"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1FF"/>
    <a:srgbClr val="A7FF00"/>
    <a:srgbClr val="000644"/>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F37D5-D112-4930-BCB8-31C1A5EA8344}" v="4" dt="2021-09-22T08:48:06.384"/>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BF4F37D5-D112-4930-BCB8-31C1A5EA8344}"/>
    <pc:docChg chg="undo custSel addSld delSld modSld addMainMaster modMainMaster">
      <pc:chgData name="Pascalle Cup" userId="abbe84a0-611b-406e-b251-e8b4b71c069a" providerId="ADAL" clId="{BF4F37D5-D112-4930-BCB8-31C1A5EA8344}" dt="2021-09-22T08:48:21.313" v="371" actId="1076"/>
      <pc:docMkLst>
        <pc:docMk/>
      </pc:docMkLst>
      <pc:sldChg chg="modSp mod">
        <pc:chgData name="Pascalle Cup" userId="abbe84a0-611b-406e-b251-e8b4b71c069a" providerId="ADAL" clId="{BF4F37D5-D112-4930-BCB8-31C1A5EA8344}" dt="2021-09-22T08:42:00.005" v="7" actId="6549"/>
        <pc:sldMkLst>
          <pc:docMk/>
          <pc:sldMk cId="1914404811" sldId="258"/>
        </pc:sldMkLst>
        <pc:spChg chg="mod">
          <ac:chgData name="Pascalle Cup" userId="abbe84a0-611b-406e-b251-e8b4b71c069a" providerId="ADAL" clId="{BF4F37D5-D112-4930-BCB8-31C1A5EA8344}" dt="2021-09-22T08:42:00.005" v="7" actId="6549"/>
          <ac:spMkLst>
            <pc:docMk/>
            <pc:sldMk cId="1914404811" sldId="258"/>
            <ac:spMk id="6" creationId="{81B96BA2-902A-4078-8942-E8A2417A9A29}"/>
          </ac:spMkLst>
        </pc:spChg>
      </pc:sldChg>
      <pc:sldChg chg="addSp modSp mod">
        <pc:chgData name="Pascalle Cup" userId="abbe84a0-611b-406e-b251-e8b4b71c069a" providerId="ADAL" clId="{BF4F37D5-D112-4930-BCB8-31C1A5EA8344}" dt="2021-09-22T08:41:28.176" v="6" actId="20577"/>
        <pc:sldMkLst>
          <pc:docMk/>
          <pc:sldMk cId="4290437658" sldId="271"/>
        </pc:sldMkLst>
        <pc:spChg chg="add mod">
          <ac:chgData name="Pascalle Cup" userId="abbe84a0-611b-406e-b251-e8b4b71c069a" providerId="ADAL" clId="{BF4F37D5-D112-4930-BCB8-31C1A5EA8344}" dt="2021-09-22T08:40:20.808" v="2" actId="20577"/>
          <ac:spMkLst>
            <pc:docMk/>
            <pc:sldMk cId="4290437658" sldId="271"/>
            <ac:spMk id="5" creationId="{F3503080-831E-4253-90E6-F559934C4C5F}"/>
          </ac:spMkLst>
        </pc:spChg>
        <pc:spChg chg="add mod">
          <ac:chgData name="Pascalle Cup" userId="abbe84a0-611b-406e-b251-e8b4b71c069a" providerId="ADAL" clId="{BF4F37D5-D112-4930-BCB8-31C1A5EA8344}" dt="2021-09-22T08:41:28.176" v="6" actId="20577"/>
          <ac:spMkLst>
            <pc:docMk/>
            <pc:sldMk cId="4290437658" sldId="271"/>
            <ac:spMk id="7" creationId="{D11C60D4-C799-431E-9AA1-02273C29773F}"/>
          </ac:spMkLst>
        </pc:spChg>
      </pc:sldChg>
      <pc:sldChg chg="modSp new mod">
        <pc:chgData name="Pascalle Cup" userId="abbe84a0-611b-406e-b251-e8b4b71c069a" providerId="ADAL" clId="{BF4F37D5-D112-4930-BCB8-31C1A5EA8344}" dt="2021-09-22T08:42:29.033" v="30" actId="20577"/>
        <pc:sldMkLst>
          <pc:docMk/>
          <pc:sldMk cId="4039533611" sldId="276"/>
        </pc:sldMkLst>
        <pc:spChg chg="mod">
          <ac:chgData name="Pascalle Cup" userId="abbe84a0-611b-406e-b251-e8b4b71c069a" providerId="ADAL" clId="{BF4F37D5-D112-4930-BCB8-31C1A5EA8344}" dt="2021-09-22T08:42:29.033" v="30" actId="20577"/>
          <ac:spMkLst>
            <pc:docMk/>
            <pc:sldMk cId="4039533611" sldId="276"/>
            <ac:spMk id="2" creationId="{767F0F5C-C37D-425C-BA87-7393FF5D043A}"/>
          </ac:spMkLst>
        </pc:spChg>
      </pc:sldChg>
      <pc:sldChg chg="add">
        <pc:chgData name="Pascalle Cup" userId="abbe84a0-611b-406e-b251-e8b4b71c069a" providerId="ADAL" clId="{BF4F37D5-D112-4930-BCB8-31C1A5EA8344}" dt="2021-09-22T08:44:15.609" v="32"/>
        <pc:sldMkLst>
          <pc:docMk/>
          <pc:sldMk cId="4051094137" sldId="277"/>
        </pc:sldMkLst>
      </pc:sldChg>
      <pc:sldChg chg="add">
        <pc:chgData name="Pascalle Cup" userId="abbe84a0-611b-406e-b251-e8b4b71c069a" providerId="ADAL" clId="{BF4F37D5-D112-4930-BCB8-31C1A5EA8344}" dt="2021-09-22T08:44:19.630" v="34"/>
        <pc:sldMkLst>
          <pc:docMk/>
          <pc:sldMk cId="242449854" sldId="278"/>
        </pc:sldMkLst>
      </pc:sldChg>
      <pc:sldChg chg="add">
        <pc:chgData name="Pascalle Cup" userId="abbe84a0-611b-406e-b251-e8b4b71c069a" providerId="ADAL" clId="{BF4F37D5-D112-4930-BCB8-31C1A5EA8344}" dt="2021-09-22T08:44:34.395" v="36"/>
        <pc:sldMkLst>
          <pc:docMk/>
          <pc:sldMk cId="3612817326" sldId="279"/>
        </pc:sldMkLst>
      </pc:sldChg>
      <pc:sldChg chg="add">
        <pc:chgData name="Pascalle Cup" userId="abbe84a0-611b-406e-b251-e8b4b71c069a" providerId="ADAL" clId="{BF4F37D5-D112-4930-BCB8-31C1A5EA8344}" dt="2021-09-22T08:44:36.433" v="38"/>
        <pc:sldMkLst>
          <pc:docMk/>
          <pc:sldMk cId="2264446094" sldId="280"/>
        </pc:sldMkLst>
      </pc:sldChg>
      <pc:sldChg chg="add">
        <pc:chgData name="Pascalle Cup" userId="abbe84a0-611b-406e-b251-e8b4b71c069a" providerId="ADAL" clId="{BF4F37D5-D112-4930-BCB8-31C1A5EA8344}" dt="2021-09-22T08:44:38.961" v="40"/>
        <pc:sldMkLst>
          <pc:docMk/>
          <pc:sldMk cId="294268475" sldId="281"/>
        </pc:sldMkLst>
      </pc:sldChg>
      <pc:sldChg chg="add">
        <pc:chgData name="Pascalle Cup" userId="abbe84a0-611b-406e-b251-e8b4b71c069a" providerId="ADAL" clId="{BF4F37D5-D112-4930-BCB8-31C1A5EA8344}" dt="2021-09-22T08:44:40.656" v="42"/>
        <pc:sldMkLst>
          <pc:docMk/>
          <pc:sldMk cId="2895188155" sldId="282"/>
        </pc:sldMkLst>
      </pc:sldChg>
      <pc:sldChg chg="add">
        <pc:chgData name="Pascalle Cup" userId="abbe84a0-611b-406e-b251-e8b4b71c069a" providerId="ADAL" clId="{BF4F37D5-D112-4930-BCB8-31C1A5EA8344}" dt="2021-09-22T08:44:42.631" v="44"/>
        <pc:sldMkLst>
          <pc:docMk/>
          <pc:sldMk cId="3390548327" sldId="283"/>
        </pc:sldMkLst>
      </pc:sldChg>
      <pc:sldChg chg="add">
        <pc:chgData name="Pascalle Cup" userId="abbe84a0-611b-406e-b251-e8b4b71c069a" providerId="ADAL" clId="{BF4F37D5-D112-4930-BCB8-31C1A5EA8344}" dt="2021-09-22T08:44:44.161" v="46"/>
        <pc:sldMkLst>
          <pc:docMk/>
          <pc:sldMk cId="2238838731" sldId="284"/>
        </pc:sldMkLst>
      </pc:sldChg>
      <pc:sldChg chg="add">
        <pc:chgData name="Pascalle Cup" userId="abbe84a0-611b-406e-b251-e8b4b71c069a" providerId="ADAL" clId="{BF4F37D5-D112-4930-BCB8-31C1A5EA8344}" dt="2021-09-22T08:44:52.528" v="48"/>
        <pc:sldMkLst>
          <pc:docMk/>
          <pc:sldMk cId="159186358" sldId="285"/>
        </pc:sldMkLst>
      </pc:sldChg>
      <pc:sldChg chg="add">
        <pc:chgData name="Pascalle Cup" userId="abbe84a0-611b-406e-b251-e8b4b71c069a" providerId="ADAL" clId="{BF4F37D5-D112-4930-BCB8-31C1A5EA8344}" dt="2021-09-22T08:44:54.243" v="50"/>
        <pc:sldMkLst>
          <pc:docMk/>
          <pc:sldMk cId="827091752" sldId="286"/>
        </pc:sldMkLst>
      </pc:sldChg>
      <pc:sldChg chg="add">
        <pc:chgData name="Pascalle Cup" userId="abbe84a0-611b-406e-b251-e8b4b71c069a" providerId="ADAL" clId="{BF4F37D5-D112-4930-BCB8-31C1A5EA8344}" dt="2021-09-22T08:44:57.541" v="52"/>
        <pc:sldMkLst>
          <pc:docMk/>
          <pc:sldMk cId="2475286232" sldId="287"/>
        </pc:sldMkLst>
      </pc:sldChg>
      <pc:sldChg chg="add">
        <pc:chgData name="Pascalle Cup" userId="abbe84a0-611b-406e-b251-e8b4b71c069a" providerId="ADAL" clId="{BF4F37D5-D112-4930-BCB8-31C1A5EA8344}" dt="2021-09-22T08:44:59.909" v="54"/>
        <pc:sldMkLst>
          <pc:docMk/>
          <pc:sldMk cId="3697209273" sldId="288"/>
        </pc:sldMkLst>
      </pc:sldChg>
      <pc:sldChg chg="add del">
        <pc:chgData name="Pascalle Cup" userId="abbe84a0-611b-406e-b251-e8b4b71c069a" providerId="ADAL" clId="{BF4F37D5-D112-4930-BCB8-31C1A5EA8344}" dt="2021-09-22T08:45:13.947" v="59" actId="47"/>
        <pc:sldMkLst>
          <pc:docMk/>
          <pc:sldMk cId="347292815" sldId="289"/>
        </pc:sldMkLst>
      </pc:sldChg>
      <pc:sldChg chg="addSp delSp modSp new mod setBg">
        <pc:chgData name="Pascalle Cup" userId="abbe84a0-611b-406e-b251-e8b4b71c069a" providerId="ADAL" clId="{BF4F37D5-D112-4930-BCB8-31C1A5EA8344}" dt="2021-09-22T08:48:21.313" v="371" actId="1076"/>
        <pc:sldMkLst>
          <pc:docMk/>
          <pc:sldMk cId="727559166" sldId="289"/>
        </pc:sldMkLst>
        <pc:spChg chg="mod">
          <ac:chgData name="Pascalle Cup" userId="abbe84a0-611b-406e-b251-e8b4b71c069a" providerId="ADAL" clId="{BF4F37D5-D112-4930-BCB8-31C1A5EA8344}" dt="2021-09-22T08:48:15.881" v="368" actId="26606"/>
          <ac:spMkLst>
            <pc:docMk/>
            <pc:sldMk cId="727559166" sldId="289"/>
            <ac:spMk id="2" creationId="{E8A85980-0083-449A-9564-A460A965D7F4}"/>
          </ac:spMkLst>
        </pc:spChg>
        <pc:spChg chg="add mod">
          <ac:chgData name="Pascalle Cup" userId="abbe84a0-611b-406e-b251-e8b4b71c069a" providerId="ADAL" clId="{BF4F37D5-D112-4930-BCB8-31C1A5EA8344}" dt="2021-09-22T08:48:15.881" v="368" actId="26606"/>
          <ac:spMkLst>
            <pc:docMk/>
            <pc:sldMk cId="727559166" sldId="289"/>
            <ac:spMk id="3" creationId="{B901461A-0018-4FD8-B158-5846AA9DAE66}"/>
          </ac:spMkLst>
        </pc:spChg>
        <pc:spChg chg="add del">
          <ac:chgData name="Pascalle Cup" userId="abbe84a0-611b-406e-b251-e8b4b71c069a" providerId="ADAL" clId="{BF4F37D5-D112-4930-BCB8-31C1A5EA8344}" dt="2021-09-22T08:48:15.881" v="368" actId="26606"/>
          <ac:spMkLst>
            <pc:docMk/>
            <pc:sldMk cId="727559166" sldId="289"/>
            <ac:spMk id="9" creationId="{D009D6D5-DAC2-4A8B-A17A-E206B9012D09}"/>
          </ac:spMkLst>
        </pc:spChg>
        <pc:picChg chg="add mod">
          <ac:chgData name="Pascalle Cup" userId="abbe84a0-611b-406e-b251-e8b4b71c069a" providerId="ADAL" clId="{BF4F37D5-D112-4930-BCB8-31C1A5EA8344}" dt="2021-09-22T08:48:21.313" v="371" actId="1076"/>
          <ac:picMkLst>
            <pc:docMk/>
            <pc:sldMk cId="727559166" sldId="289"/>
            <ac:picMk id="4" creationId="{5473A034-F0A6-4BAD-899B-9B2DE954E2DC}"/>
          </ac:picMkLst>
        </pc:picChg>
      </pc:sldChg>
      <pc:sldChg chg="add del">
        <pc:chgData name="Pascalle Cup" userId="abbe84a0-611b-406e-b251-e8b4b71c069a" providerId="ADAL" clId="{BF4F37D5-D112-4930-BCB8-31C1A5EA8344}" dt="2021-09-22T08:45:15.332" v="60" actId="47"/>
        <pc:sldMkLst>
          <pc:docMk/>
          <pc:sldMk cId="244241753" sldId="290"/>
        </pc:sldMkLst>
      </pc:sldChg>
      <pc:sldMasterChg chg="add addSldLayout">
        <pc:chgData name="Pascalle Cup" userId="abbe84a0-611b-406e-b251-e8b4b71c069a" providerId="ADAL" clId="{BF4F37D5-D112-4930-BCB8-31C1A5EA8344}" dt="2021-09-22T08:44:15.609" v="31" actId="27028"/>
        <pc:sldMasterMkLst>
          <pc:docMk/>
          <pc:sldMasterMk cId="3996255573" sldId="2147483648"/>
        </pc:sldMasterMkLst>
        <pc:sldLayoutChg chg="add">
          <pc:chgData name="Pascalle Cup" userId="abbe84a0-611b-406e-b251-e8b4b71c069a" providerId="ADAL" clId="{BF4F37D5-D112-4930-BCB8-31C1A5EA8344}" dt="2021-09-22T08:44:15.609" v="31" actId="27028"/>
          <pc:sldLayoutMkLst>
            <pc:docMk/>
            <pc:sldMasterMk cId="3996255573" sldId="2147483648"/>
            <pc:sldLayoutMk cId="1920274177" sldId="2147483650"/>
          </pc:sldLayoutMkLst>
        </pc:sldLayoutChg>
      </pc:sldMasterChg>
      <pc:sldMasterChg chg="modSldLayout">
        <pc:chgData name="Pascalle Cup" userId="abbe84a0-611b-406e-b251-e8b4b71c069a" providerId="ADAL" clId="{BF4F37D5-D112-4930-BCB8-31C1A5EA8344}" dt="2021-09-22T08:44:44.161" v="45" actId="27028"/>
        <pc:sldMasterMkLst>
          <pc:docMk/>
          <pc:sldMasterMk cId="3996255573" sldId="2147483653"/>
        </pc:sldMasterMkLst>
        <pc:sldLayoutChg chg="replId">
          <pc:chgData name="Pascalle Cup" userId="abbe84a0-611b-406e-b251-e8b4b71c069a" providerId="ADAL" clId="{BF4F37D5-D112-4930-BCB8-31C1A5EA8344}" dt="2021-09-22T08:44:44.161" v="45" actId="27028"/>
          <pc:sldLayoutMkLst>
            <pc:docMk/>
            <pc:sldMasterMk cId="3996255573" sldId="2147483653"/>
            <pc:sldLayoutMk cId="1920274177" sldId="2147483661"/>
          </pc:sldLayoutMkLst>
        </pc:sldLayoutChg>
      </pc:sldMasterChg>
      <pc:sldMasterChg chg="replId modSldLayout">
        <pc:chgData name="Pascalle Cup" userId="abbe84a0-611b-406e-b251-e8b4b71c069a" providerId="ADAL" clId="{BF4F37D5-D112-4930-BCB8-31C1A5EA8344}" dt="2021-09-22T08:44:15.609" v="31" actId="27028"/>
        <pc:sldMasterMkLst>
          <pc:docMk/>
          <pc:sldMasterMk cId="512359382" sldId="2147483656"/>
        </pc:sldMasterMkLst>
        <pc:sldLayoutChg chg="replId">
          <pc:chgData name="Pascalle Cup" userId="abbe84a0-611b-406e-b251-e8b4b71c069a" providerId="ADAL" clId="{BF4F37D5-D112-4930-BCB8-31C1A5EA8344}" dt="2021-09-22T08:44:15.609" v="31" actId="27028"/>
          <pc:sldLayoutMkLst>
            <pc:docMk/>
            <pc:sldMasterMk cId="512359382" sldId="2147483656"/>
            <pc:sldLayoutMk cId="2811733530" sldId="2147483657"/>
          </pc:sldLayoutMkLst>
        </pc:sldLayoutChg>
      </pc:sldMasterChg>
      <pc:sldMasterChg chg="add addSldLayout">
        <pc:chgData name="Pascalle Cup" userId="abbe84a0-611b-406e-b251-e8b4b71c069a" providerId="ADAL" clId="{BF4F37D5-D112-4930-BCB8-31C1A5EA8344}" dt="2021-09-22T08:44:44.161" v="45" actId="27028"/>
        <pc:sldMasterMkLst>
          <pc:docMk/>
          <pc:sldMasterMk cId="4185116173" sldId="2147483660"/>
        </pc:sldMasterMkLst>
        <pc:sldLayoutChg chg="add">
          <pc:chgData name="Pascalle Cup" userId="abbe84a0-611b-406e-b251-e8b4b71c069a" providerId="ADAL" clId="{BF4F37D5-D112-4930-BCB8-31C1A5EA8344}" dt="2021-09-22T08:44:44.161" v="45" actId="27028"/>
          <pc:sldLayoutMkLst>
            <pc:docMk/>
            <pc:sldMasterMk cId="4185116173" sldId="2147483660"/>
            <pc:sldLayoutMk cId="2233620983"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22-9-2021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‹nr.›</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22-9-2021</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0E414-6019-496D-9C03-7346D73D45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F72AC6-87D3-4024-A89A-935B6DF6658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C3221C-ECBD-4A7E-8BC3-F415344A97DB}"/>
              </a:ext>
            </a:extLst>
          </p:cNvPr>
          <p:cNvSpPr>
            <a:spLocks noGrp="1"/>
          </p:cNvSpPr>
          <p:nvPr>
            <p:ph type="dt" sz="half" idx="10"/>
          </p:nvPr>
        </p:nvSpPr>
        <p:spPr/>
        <p:txBody>
          <a:bodyPr/>
          <a:lstStyle/>
          <a:p>
            <a:fld id="{4BF215A5-A422-4B3D-A4BB-81B6160C1D24}"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7631E5D1-2422-4204-8B37-5CFF9E12357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0E7F4F0-5D53-4514-B332-8E983332B840}"/>
              </a:ext>
            </a:extLst>
          </p:cNvPr>
          <p:cNvSpPr>
            <a:spLocks noGrp="1"/>
          </p:cNvSpPr>
          <p:nvPr>
            <p:ph type="sldNum" sz="quarter" idx="12"/>
          </p:nvPr>
        </p:nvSpPr>
        <p:spPr/>
        <p:txBody>
          <a:bodyPr/>
          <a:lstStyle/>
          <a:p>
            <a:fld id="{5B2BCB22-C4C0-4FA3-91A8-CAF3E9437858}" type="slidenum">
              <a:rPr lang="nl-NL" smtClean="0"/>
              <a:t>‹nr.›</a:t>
            </a:fld>
            <a:endParaRPr lang="nl-NL"/>
          </a:p>
        </p:txBody>
      </p:sp>
    </p:spTree>
    <p:extLst>
      <p:ext uri="{BB962C8B-B14F-4D97-AF65-F5344CB8AC3E}">
        <p14:creationId xmlns:p14="http://schemas.microsoft.com/office/powerpoint/2010/main" val="345881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28765-B08C-45C7-B2AA-12DC25C075E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A0758DD-F1E9-4164-B716-7E15F694B2E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E67378-D292-42AA-91CC-77B0F327F1BF}"/>
              </a:ext>
            </a:extLst>
          </p:cNvPr>
          <p:cNvSpPr>
            <a:spLocks noGrp="1"/>
          </p:cNvSpPr>
          <p:nvPr>
            <p:ph type="dt" sz="half" idx="10"/>
          </p:nvPr>
        </p:nvSpPr>
        <p:spPr/>
        <p:txBody>
          <a:bodyPr/>
          <a:lstStyle/>
          <a:p>
            <a:fld id="{1A0B5342-F006-423D-85CD-A302A17CA15D}"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9BC1DB22-16DE-47C9-A41B-02604698FD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87E6DD-E7B6-4DE1-9652-9C91BED1E710}"/>
              </a:ext>
            </a:extLst>
          </p:cNvPr>
          <p:cNvSpPr>
            <a:spLocks noGrp="1"/>
          </p:cNvSpPr>
          <p:nvPr>
            <p:ph type="sldNum" sz="quarter" idx="12"/>
          </p:nvPr>
        </p:nvSpPr>
        <p:spPr/>
        <p:txBody>
          <a:bodyPr/>
          <a:lstStyle/>
          <a:p>
            <a:fld id="{DD6D6C9A-6E25-4B6E-A120-B0C183C24942}" type="slidenum">
              <a:rPr lang="nl-NL" smtClean="0"/>
              <a:t>‹nr.›</a:t>
            </a:fld>
            <a:endParaRPr lang="nl-NL"/>
          </a:p>
        </p:txBody>
      </p:sp>
    </p:spTree>
    <p:extLst>
      <p:ext uri="{BB962C8B-B14F-4D97-AF65-F5344CB8AC3E}">
        <p14:creationId xmlns:p14="http://schemas.microsoft.com/office/powerpoint/2010/main" val="281173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5BE1C-9776-4B31-9158-90445489DC4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B2596D1-85C8-4E52-8722-BD4F9EBB6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6006B87-E4D0-4994-A611-C471818D6E99}"/>
              </a:ext>
            </a:extLst>
          </p:cNvPr>
          <p:cNvSpPr>
            <a:spLocks noGrp="1"/>
          </p:cNvSpPr>
          <p:nvPr>
            <p:ph type="dt" sz="half" idx="10"/>
          </p:nvPr>
        </p:nvSpPr>
        <p:spPr/>
        <p:txBody>
          <a:bodyPr/>
          <a:lstStyle/>
          <a:p>
            <a:fld id="{1A0B5342-F006-423D-85CD-A302A17CA15D}"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1C40E0B4-7437-4EF7-9E5B-61AC9BCA91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24B28F-FC7F-42C1-B308-39B432338FE7}"/>
              </a:ext>
            </a:extLst>
          </p:cNvPr>
          <p:cNvSpPr>
            <a:spLocks noGrp="1"/>
          </p:cNvSpPr>
          <p:nvPr>
            <p:ph type="sldNum" sz="quarter" idx="12"/>
          </p:nvPr>
        </p:nvSpPr>
        <p:spPr/>
        <p:txBody>
          <a:bodyPr/>
          <a:lstStyle/>
          <a:p>
            <a:fld id="{DD6D6C9A-6E25-4B6E-A120-B0C183C24942}" type="slidenum">
              <a:rPr lang="nl-NL" smtClean="0"/>
              <a:t>‹nr.›</a:t>
            </a:fld>
            <a:endParaRPr lang="nl-NL"/>
          </a:p>
        </p:txBody>
      </p:sp>
    </p:spTree>
    <p:extLst>
      <p:ext uri="{BB962C8B-B14F-4D97-AF65-F5344CB8AC3E}">
        <p14:creationId xmlns:p14="http://schemas.microsoft.com/office/powerpoint/2010/main" val="311484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F8474E2-0879-4C00-BF08-10549F12108F}"/>
              </a:ext>
            </a:extLst>
          </p:cNvPr>
          <p:cNvSpPr>
            <a:spLocks noGrp="1"/>
          </p:cNvSpPr>
          <p:nvPr>
            <p:ph type="dt" sz="half" idx="10"/>
          </p:nvPr>
        </p:nvSpPr>
        <p:spPr/>
        <p:txBody>
          <a:bodyPr/>
          <a:lstStyle/>
          <a:p>
            <a:fld id="{A68B8A15-5DFC-42FC-B0B3-386B2559C19A}" type="datetimeFigureOut">
              <a:rPr lang="nl-NL" smtClean="0"/>
              <a:t>22-9-2021</a:t>
            </a:fld>
            <a:endParaRPr lang="nl-NL"/>
          </a:p>
        </p:txBody>
      </p:sp>
      <p:sp>
        <p:nvSpPr>
          <p:cNvPr id="3" name="Tijdelijke aanduiding voor voettekst 2">
            <a:extLst>
              <a:ext uri="{FF2B5EF4-FFF2-40B4-BE49-F238E27FC236}">
                <a16:creationId xmlns:a16="http://schemas.microsoft.com/office/drawing/2014/main" id="{3B027CD8-01E3-4A48-868E-72041748778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4ADFEB4-860E-4D2F-81D6-6A1A10BEB378}"/>
              </a:ext>
            </a:extLst>
          </p:cNvPr>
          <p:cNvSpPr>
            <a:spLocks noGrp="1"/>
          </p:cNvSpPr>
          <p:nvPr>
            <p:ph type="sldNum" sz="quarter" idx="12"/>
          </p:nvPr>
        </p:nvSpPr>
        <p:spPr/>
        <p:txBody>
          <a:bodyPr/>
          <a:lstStyle/>
          <a:p>
            <a:fld id="{684BCB32-ACE5-415C-B153-09DA13A03146}" type="slidenum">
              <a:rPr lang="nl-NL" smtClean="0"/>
              <a:t>‹nr.›</a:t>
            </a:fld>
            <a:endParaRPr lang="nl-NL"/>
          </a:p>
        </p:txBody>
      </p:sp>
    </p:spTree>
    <p:extLst>
      <p:ext uri="{BB962C8B-B14F-4D97-AF65-F5344CB8AC3E}">
        <p14:creationId xmlns:p14="http://schemas.microsoft.com/office/powerpoint/2010/main" val="2233620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54" r:id="rId1"/>
    <p:sldLayoutId id="2147483661"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C8EDA39-42B9-4A3B-9C4E-90B60DA43C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0990AEA-F9E7-436A-8D9F-EA7CFF5BD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140F23-18F5-4AA7-9409-840EABF3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B5342-F006-423D-85CD-A302A17CA15D}"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15855903-4504-4593-83F6-D9A5F6A9C1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1989224-FD87-46E6-A4A2-C9F3F7151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D6C9A-6E25-4B6E-A120-B0C183C24942}" type="slidenum">
              <a:rPr lang="nl-NL" smtClean="0"/>
              <a:t>‹nr.›</a:t>
            </a:fld>
            <a:endParaRPr lang="nl-NL"/>
          </a:p>
        </p:txBody>
      </p:sp>
    </p:spTree>
    <p:extLst>
      <p:ext uri="{BB962C8B-B14F-4D97-AF65-F5344CB8AC3E}">
        <p14:creationId xmlns:p14="http://schemas.microsoft.com/office/powerpoint/2010/main" val="512359382"/>
      </p:ext>
    </p:extLst>
  </p:cSld>
  <p:clrMap bg1="lt1" tx1="dk1" bg2="lt2" tx2="dk2" accent1="accent1" accent2="accent2" accent3="accent3" accent4="accent4" accent5="accent5" accent6="accent6" hlink="hlink" folHlink="folHlink"/>
  <p:sldLayoutIdLst>
    <p:sldLayoutId id="2147483657"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0115DB-3EF5-4638-A9DB-4E72AFF388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2E223AF-62FE-48C6-BC4F-FF4AA86690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007BBA-39CA-4355-9F71-D040DFA68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B8A15-5DFC-42FC-B0B3-386B2559C19A}" type="datetimeFigureOut">
              <a:rPr lang="nl-NL" smtClean="0"/>
              <a:t>22-9-2021</a:t>
            </a:fld>
            <a:endParaRPr lang="nl-NL"/>
          </a:p>
        </p:txBody>
      </p:sp>
      <p:sp>
        <p:nvSpPr>
          <p:cNvPr id="5" name="Tijdelijke aanduiding voor voettekst 4">
            <a:extLst>
              <a:ext uri="{FF2B5EF4-FFF2-40B4-BE49-F238E27FC236}">
                <a16:creationId xmlns:a16="http://schemas.microsoft.com/office/drawing/2014/main" id="{8DA7E448-1616-428D-979B-291B69B13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3B62EEB-B3A7-46BE-8485-44757F5A0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BCB32-ACE5-415C-B153-09DA13A03146}" type="slidenum">
              <a:rPr lang="nl-NL" smtClean="0"/>
              <a:t>‹nr.›</a:t>
            </a:fld>
            <a:endParaRPr lang="nl-NL"/>
          </a:p>
        </p:txBody>
      </p:sp>
    </p:spTree>
    <p:extLst>
      <p:ext uri="{BB962C8B-B14F-4D97-AF65-F5344CB8AC3E}">
        <p14:creationId xmlns:p14="http://schemas.microsoft.com/office/powerpoint/2010/main" val="418511617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agnesvandenberg.nl/" TargetMode="External"/><Relationship Id="rId7" Type="http://schemas.openxmlformats.org/officeDocument/2006/relationships/image" Target="../media/image8.png"/><Relationship Id="rId2" Type="http://schemas.openxmlformats.org/officeDocument/2006/relationships/hyperlink" Target="https://degroenestad.nl/biodiversiteit-begint-bij-gevarieerd-groen-in-de-stad/" TargetMode="External"/><Relationship Id="rId1" Type="http://schemas.openxmlformats.org/officeDocument/2006/relationships/slideLayout" Target="../slideLayouts/slideLayout4.xml"/><Relationship Id="rId6" Type="http://schemas.openxmlformats.org/officeDocument/2006/relationships/hyperlink" Target="https://ruimtelijkeadaptatie.nl/" TargetMode="External"/><Relationship Id="rId5" Type="http://schemas.openxmlformats.org/officeDocument/2006/relationships/hyperlink" Target="https://www.thesushitimes.com/shinrin-yoku-japans-bosbaden/" TargetMode="External"/><Relationship Id="rId10" Type="http://schemas.openxmlformats.org/officeDocument/2006/relationships/image" Target="../media/image11.png"/><Relationship Id="rId4" Type="http://schemas.openxmlformats.org/officeDocument/2006/relationships/hyperlink" Target="https://nivel.nl/sites/default/files/bestanden/Proefschrift-Maas-Vitamine-G.pdf" TargetMode="Externa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topotijdreis.nl/" TargetMode="External"/><Relationship Id="rId2" Type="http://schemas.openxmlformats.org/officeDocument/2006/relationships/hyperlink" Target="https://www.kadaster.nl/zakelijk/producten/graafwerk/klic-melding"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m.youtube.com/watch?time_continue=34&amp;v=DLdMcmHXdcA&amp;feature=emb_logo" TargetMode="External"/><Relationship Id="rId2" Type="http://schemas.openxmlformats.org/officeDocument/2006/relationships/hyperlink" Target="https://m.youtube.com/watch?v=mMWsJjG_MQ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461481" y="236698"/>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rgbClr val="B8A1FF"/>
                </a:solidFill>
                <a:latin typeface="Arial" panose="020B0604020202020204" pitchFamily="34" charset="0"/>
                <a:cs typeface="Arial" panose="020B0604020202020204" pitchFamily="34" charset="0"/>
              </a:rPr>
              <a:t>IBS Leefbare stad </a:t>
            </a:r>
            <a:endParaRPr lang="nl-NL" sz="4400" dirty="0">
              <a:solidFill>
                <a:srgbClr val="B8A1FF"/>
              </a:solidFill>
              <a:latin typeface="Arial" panose="020B0604020202020204" pitchFamily="34" charset="0"/>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56213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dirty="0">
                <a:solidFill>
                  <a:srgbClr val="000644"/>
                </a:solidFill>
                <a:latin typeface="Arial" panose="020B0604020202020204" pitchFamily="34" charset="0"/>
                <a:cs typeface="Arial" panose="020B0604020202020204" pitchFamily="34" charset="0"/>
              </a:rPr>
              <a:t>IBS Thema</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Onderzoeksopzet</a:t>
            </a:r>
            <a:r>
              <a:rPr lang="en-US" sz="10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a:t>
            </a:r>
            <a:r>
              <a:rPr lang="nl-NL" sz="1000" b="1" i="0" u="none" strike="noStrike" dirty="0">
                <a:solidFill>
                  <a:srgbClr val="000000"/>
                </a:solidFill>
                <a:effectLst/>
                <a:latin typeface="Arial" panose="020B0604020202020204" pitchFamily="34" charset="0"/>
              </a:rPr>
              <a:t>Theoretisch kader</a:t>
            </a:r>
            <a:r>
              <a:rPr lang="en-US" sz="1000" b="1"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Burgerparticipatie</a:t>
            </a:r>
            <a:r>
              <a:rPr lang="en-US" sz="10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Onderzoeksresultaten- en advies</a:t>
            </a:r>
            <a:endParaRPr lang="en-US" sz="1000" b="0" i="0" dirty="0">
              <a:solidFill>
                <a:srgbClr val="000000"/>
              </a:solidFill>
              <a:effectLst/>
              <a:latin typeface="Arial" panose="020B0604020202020204" pitchFamily="34" charset="0"/>
            </a:endParaRPr>
          </a:p>
          <a:p>
            <a:pPr marL="0" indent="0">
              <a:buFont typeface="Arial" panose="020B0604020202020204" pitchFamily="34" charset="0"/>
              <a:buNone/>
            </a:pPr>
            <a:endParaRPr lang="nl-NL" sz="1200" b="1" dirty="0">
              <a:solidFill>
                <a:srgbClr val="000644"/>
              </a:solidFill>
              <a:latin typeface="Arial" panose="020B0604020202020204" pitchFamily="34" charset="0"/>
              <a:cs typeface="Arial" panose="020B0604020202020204" pitchFamily="34" charset="0"/>
            </a:endParaRP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4" y="1727561"/>
            <a:ext cx="3822007"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dirty="0">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ü"/>
            </a:pPr>
            <a:r>
              <a:rPr lang="nl-NL" sz="1800" dirty="0">
                <a:latin typeface="Arial" panose="020B0604020202020204" pitchFamily="34" charset="0"/>
                <a:cs typeface="Arial" panose="020B0604020202020204" pitchFamily="34" charset="0"/>
              </a:rPr>
              <a:t>Betekenis groen voor ons klimaat </a:t>
            </a:r>
          </a:p>
          <a:p>
            <a:pPr>
              <a:buFont typeface="Wingdings" panose="05000000000000000000" pitchFamily="2" charset="2"/>
              <a:buChar char="ü"/>
            </a:pPr>
            <a:r>
              <a:rPr lang="nl-NL" sz="1800" dirty="0">
                <a:latin typeface="Arial" panose="020B0604020202020204" pitchFamily="34" charset="0"/>
                <a:cs typeface="Arial" panose="020B0604020202020204" pitchFamily="34" charset="0"/>
              </a:rPr>
              <a:t>Groene gezonde wijk </a:t>
            </a:r>
          </a:p>
          <a:p>
            <a:pPr>
              <a:buFont typeface="Wingdings" panose="05000000000000000000" pitchFamily="2" charset="2"/>
              <a:buChar char="ü"/>
            </a:pPr>
            <a:r>
              <a:rPr lang="nl-NL" sz="1800" dirty="0">
                <a:latin typeface="Arial" panose="020B0604020202020204" pitchFamily="34" charset="0"/>
                <a:cs typeface="Arial" panose="020B0604020202020204" pitchFamily="34" charset="0"/>
              </a:rPr>
              <a:t>Openbaar groen in de stad</a:t>
            </a:r>
          </a:p>
          <a:p>
            <a:pPr>
              <a:buFont typeface="Wingdings" panose="05000000000000000000" pitchFamily="2" charset="2"/>
              <a:buChar char="ü"/>
            </a:pPr>
            <a:r>
              <a:rPr lang="nl-NL" sz="1800" dirty="0">
                <a:latin typeface="Arial" panose="020B0604020202020204" pitchFamily="34" charset="0"/>
                <a:cs typeface="Arial" panose="020B0604020202020204" pitchFamily="34" charset="0"/>
              </a:rPr>
              <a:t>Soorten groene gevels  </a:t>
            </a:r>
          </a:p>
          <a:p>
            <a:pPr>
              <a:buFont typeface="Wingdings" panose="05000000000000000000" pitchFamily="2" charset="2"/>
              <a:buChar char="ü"/>
            </a:pPr>
            <a:endParaRPr lang="nl-NL" sz="1800" dirty="0">
              <a:latin typeface="Arial" panose="020B0604020202020204" pitchFamily="34" charset="0"/>
              <a:cs typeface="Arial" panose="020B0604020202020204" pitchFamily="34" charset="0"/>
            </a:endParaRPr>
          </a:p>
          <a:p>
            <a:pPr>
              <a:buFont typeface="Wingdings" panose="05000000000000000000" pitchFamily="2" charset="2"/>
              <a:buChar char="ü"/>
            </a:pPr>
            <a:endParaRPr lang="nl-NL" sz="1800" dirty="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dirty="0">
                          <a:solidFill>
                            <a:srgbClr val="000644"/>
                          </a:solidFill>
                        </a:rPr>
                        <a:t>Week 1</a:t>
                      </a:r>
                      <a:endParaRPr lang="nl-NL" sz="1200" b="1" kern="1200" dirty="0">
                        <a:solidFill>
                          <a:srgbClr val="000644"/>
                        </a:solidFill>
                        <a:latin typeface="+mn-lt"/>
                        <a:ea typeface="+mn-ea"/>
                        <a:cs typeface="+mn-cs"/>
                      </a:endParaRPr>
                    </a:p>
                  </a:txBody>
                  <a:tcPr anchor="ctr"/>
                </a:tc>
                <a:tc>
                  <a:txBody>
                    <a:bodyPr/>
                    <a:lstStyle/>
                    <a:p>
                      <a:pPr marL="0" algn="ctr" defTabSz="914400" rtl="0" eaLnBrk="1" latinLnBrk="0" hangingPunct="1"/>
                      <a:r>
                        <a:rPr lang="nl-NL" sz="1200" b="1" kern="1200" dirty="0">
                          <a:solidFill>
                            <a:schemeClr val="bg1">
                              <a:lumMod val="85000"/>
                            </a:schemeClr>
                          </a:solidFill>
                        </a:rPr>
                        <a:t>Week 2</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3</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4</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5</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dirty="0">
                          <a:solidFill>
                            <a:schemeClr val="bg1">
                              <a:lumMod val="85000"/>
                            </a:schemeClr>
                          </a:solidFill>
                        </a:rPr>
                        <a:t>Week 6</a:t>
                      </a:r>
                    </a:p>
                  </a:txBody>
                  <a:tcPr anchor="ctr"/>
                </a:tc>
                <a:tc>
                  <a:txBody>
                    <a:bodyPr/>
                    <a:lstStyle/>
                    <a:p>
                      <a:pPr algn="ctr"/>
                      <a:r>
                        <a:rPr lang="nl-NL" sz="1200" dirty="0">
                          <a:solidFill>
                            <a:schemeClr val="bg1">
                              <a:lumMod val="85000"/>
                            </a:schemeClr>
                          </a:solidFill>
                        </a:rPr>
                        <a:t>Week 7</a:t>
                      </a:r>
                    </a:p>
                  </a:txBody>
                  <a:tcPr anchor="ctr"/>
                </a:tc>
                <a:tc>
                  <a:txBody>
                    <a:bodyPr/>
                    <a:lstStyle/>
                    <a:p>
                      <a:pPr algn="ctr"/>
                      <a:r>
                        <a:rPr lang="nl-NL" sz="1200" dirty="0">
                          <a:solidFill>
                            <a:schemeClr val="bg1">
                              <a:lumMod val="85000"/>
                            </a:schemeClr>
                          </a:solidFill>
                        </a:rPr>
                        <a:t>Week 8</a:t>
                      </a:r>
                    </a:p>
                  </a:txBody>
                  <a:tcPr anchor="ctr"/>
                </a:tc>
                <a:tc>
                  <a:txBody>
                    <a:bodyPr/>
                    <a:lstStyle/>
                    <a:p>
                      <a:pPr algn="ctr"/>
                      <a:r>
                        <a:rPr lang="nl-NL" sz="1200" dirty="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3944541"/>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dirty="0">
                <a:solidFill>
                  <a:srgbClr val="000644"/>
                </a:solidFill>
                <a:latin typeface="Arial" panose="020B0604020202020204" pitchFamily="34" charset="0"/>
                <a:cs typeface="Arial" panose="020B0604020202020204" pitchFamily="34" charset="0"/>
              </a:rPr>
              <a:t>IBS Toetsing</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Kennistoets</a:t>
            </a:r>
            <a:r>
              <a:rPr lang="en-US" sz="10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a:t>
            </a:r>
            <a:r>
              <a:rPr lang="nl-NL" sz="1000" b="1" i="0" u="none" strike="noStrike" dirty="0">
                <a:solidFill>
                  <a:srgbClr val="000000"/>
                </a:solidFill>
                <a:effectLst/>
                <a:latin typeface="Arial" panose="020B0604020202020204" pitchFamily="34" charset="0"/>
              </a:rPr>
              <a:t>Adviesrappo</a:t>
            </a:r>
            <a:r>
              <a:rPr lang="nl-NL" sz="1000" b="0" i="0" u="none" strike="noStrike" dirty="0">
                <a:solidFill>
                  <a:srgbClr val="000000"/>
                </a:solidFill>
                <a:effectLst/>
                <a:latin typeface="Arial" panose="020B0604020202020204" pitchFamily="34" charset="0"/>
              </a:rPr>
              <a:t>rt</a:t>
            </a:r>
            <a:r>
              <a:rPr lang="en-US" sz="10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nl-NL" sz="1000" b="0" i="0" u="none" strike="noStrike" dirty="0">
                <a:solidFill>
                  <a:srgbClr val="000000"/>
                </a:solidFill>
                <a:effectLst/>
                <a:latin typeface="Arial" panose="020B0604020202020204" pitchFamily="34" charset="0"/>
              </a:rPr>
              <a:t> </a:t>
            </a:r>
            <a:r>
              <a:rPr lang="nl-NL" sz="1000" b="0" i="0" u="none" strike="noStrike" dirty="0" err="1">
                <a:solidFill>
                  <a:srgbClr val="000000"/>
                </a:solidFill>
                <a:effectLst/>
                <a:latin typeface="Arial" panose="020B0604020202020204" pitchFamily="34" charset="0"/>
              </a:rPr>
              <a:t>Pecha</a:t>
            </a:r>
            <a:r>
              <a:rPr lang="nl-NL" sz="1000" b="0" i="0" u="none" strike="noStrike" dirty="0">
                <a:solidFill>
                  <a:srgbClr val="000000"/>
                </a:solidFill>
                <a:effectLst/>
                <a:latin typeface="Arial" panose="020B0604020202020204" pitchFamily="34" charset="0"/>
              </a:rPr>
              <a:t> </a:t>
            </a:r>
            <a:r>
              <a:rPr lang="nl-NL" sz="1000" b="0" i="0" u="none" strike="noStrike" dirty="0" err="1">
                <a:solidFill>
                  <a:srgbClr val="000000"/>
                </a:solidFill>
                <a:effectLst/>
                <a:latin typeface="Arial" panose="020B0604020202020204" pitchFamily="34" charset="0"/>
              </a:rPr>
              <a:t>Kucha</a:t>
            </a:r>
            <a:endParaRPr lang="nl-NL" sz="1000" b="0" i="0" dirty="0">
              <a:solidFill>
                <a:srgbClr val="000000"/>
              </a:solidFill>
              <a:effectLst/>
              <a:latin typeface="Arial" panose="020B0604020202020204" pitchFamily="34" charset="0"/>
            </a:endParaRPr>
          </a:p>
          <a:p>
            <a:pPr marL="0" indent="0">
              <a:buNone/>
            </a:pPr>
            <a:r>
              <a:rPr lang="nl-NL" sz="1200" dirty="0">
                <a:latin typeface="Arial" panose="020B0604020202020204" pitchFamily="34" charset="0"/>
                <a:cs typeface="Arial" panose="020B0604020202020204" pitchFamily="34" charset="0"/>
              </a:rPr>
              <a:t> </a:t>
            </a:r>
            <a:endParaRPr lang="nl-NL" sz="1200" dirty="0">
              <a:solidFill>
                <a:schemeClr val="bg1">
                  <a:lumMod val="85000"/>
                </a:schemeClr>
              </a:solidFill>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191440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09A143F-6691-4CF0-A17A-28BE762A17AB}"/>
              </a:ext>
            </a:extLst>
          </p:cNvPr>
          <p:cNvPicPr>
            <a:picLocks noGrp="1" noChangeAspect="1"/>
          </p:cNvPicPr>
          <p:nvPr>
            <p:ph idx="1"/>
          </p:nvPr>
        </p:nvPicPr>
        <p:blipFill rotWithShape="1">
          <a:blip r:embed="rId2"/>
          <a:srcRect l="4000"/>
          <a:stretch/>
        </p:blipFill>
        <p:spPr>
          <a:xfrm>
            <a:off x="20" y="10"/>
            <a:ext cx="12191980" cy="6857990"/>
          </a:xfrm>
          <a:prstGeom prst="rect">
            <a:avLst/>
          </a:prstGeom>
        </p:spPr>
      </p:pic>
      <p:sp>
        <p:nvSpPr>
          <p:cNvPr id="2" name="Titel 1">
            <a:extLst>
              <a:ext uri="{FF2B5EF4-FFF2-40B4-BE49-F238E27FC236}">
                <a16:creationId xmlns:a16="http://schemas.microsoft.com/office/drawing/2014/main" id="{C713CE40-4AD9-40B3-87EB-17A2A749C3F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Tilburg</a:t>
            </a:r>
          </a:p>
        </p:txBody>
      </p:sp>
    </p:spTree>
    <p:extLst>
      <p:ext uri="{BB962C8B-B14F-4D97-AF65-F5344CB8AC3E}">
        <p14:creationId xmlns:p14="http://schemas.microsoft.com/office/powerpoint/2010/main" val="76879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BD036FE-B11B-4C48-8085-5987DA039C06}"/>
              </a:ext>
            </a:extLst>
          </p:cNvPr>
          <p:cNvPicPr>
            <a:picLocks noChangeAspect="1"/>
          </p:cNvPicPr>
          <p:nvPr/>
        </p:nvPicPr>
        <p:blipFill rotWithShape="1">
          <a:blip r:embed="rId2"/>
          <a:srcRect r="-2" b="745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Afbeelding 6">
            <a:extLst>
              <a:ext uri="{FF2B5EF4-FFF2-40B4-BE49-F238E27FC236}">
                <a16:creationId xmlns:a16="http://schemas.microsoft.com/office/drawing/2014/main" id="{7CA70678-6053-4CBE-B131-78F4D9C96F1B}"/>
              </a:ext>
            </a:extLst>
          </p:cNvPr>
          <p:cNvPicPr>
            <a:picLocks noChangeAspect="1"/>
          </p:cNvPicPr>
          <p:nvPr/>
        </p:nvPicPr>
        <p:blipFill rotWithShape="1">
          <a:blip r:embed="rId3"/>
          <a:srcRect r="-2" b="1016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el 1">
            <a:extLst>
              <a:ext uri="{FF2B5EF4-FFF2-40B4-BE49-F238E27FC236}">
                <a16:creationId xmlns:a16="http://schemas.microsoft.com/office/drawing/2014/main" id="{9E076667-CBE1-4BD0-90EE-6B9F0C0929BD}"/>
              </a:ext>
            </a:extLst>
          </p:cNvPr>
          <p:cNvSpPr>
            <a:spLocks noGrp="1"/>
          </p:cNvSpPr>
          <p:nvPr>
            <p:ph type="title"/>
          </p:nvPr>
        </p:nvSpPr>
        <p:spPr>
          <a:xfrm>
            <a:off x="448056" y="859536"/>
            <a:ext cx="4832802" cy="1243584"/>
          </a:xfrm>
        </p:spPr>
        <p:txBody>
          <a:bodyPr>
            <a:normAutofit/>
          </a:bodyPr>
          <a:lstStyle/>
          <a:p>
            <a:r>
              <a:rPr lang="nl-NL" sz="3400" dirty="0"/>
              <a:t>“Formeler”</a:t>
            </a:r>
          </a:p>
        </p:txBody>
      </p:sp>
      <p:pic>
        <p:nvPicPr>
          <p:cNvPr id="9" name="Tijdelijke aanduiding voor inhoud 8">
            <a:extLst>
              <a:ext uri="{FF2B5EF4-FFF2-40B4-BE49-F238E27FC236}">
                <a16:creationId xmlns:a16="http://schemas.microsoft.com/office/drawing/2014/main" id="{A4A43475-0B29-4C97-9C76-7603F72DCBF0}"/>
              </a:ext>
            </a:extLst>
          </p:cNvPr>
          <p:cNvPicPr>
            <a:picLocks noGrp="1" noChangeAspect="1"/>
          </p:cNvPicPr>
          <p:nvPr>
            <p:ph idx="1"/>
          </p:nvPr>
        </p:nvPicPr>
        <p:blipFill>
          <a:blip r:embed="rId4"/>
          <a:stretch>
            <a:fillRect/>
          </a:stretch>
        </p:blipFill>
        <p:spPr>
          <a:xfrm>
            <a:off x="446920" y="2539580"/>
            <a:ext cx="4833938" cy="2930985"/>
          </a:xfrm>
        </p:spPr>
      </p:pic>
    </p:spTree>
    <p:extLst>
      <p:ext uri="{BB962C8B-B14F-4D97-AF65-F5344CB8AC3E}">
        <p14:creationId xmlns:p14="http://schemas.microsoft.com/office/powerpoint/2010/main" val="3914862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F54DB-FBB4-457F-8CAC-01788E374DE6}"/>
              </a:ext>
            </a:extLst>
          </p:cNvPr>
          <p:cNvSpPr>
            <a:spLocks noGrp="1"/>
          </p:cNvSpPr>
          <p:nvPr>
            <p:ph type="title"/>
          </p:nvPr>
        </p:nvSpPr>
        <p:spPr>
          <a:xfrm>
            <a:off x="6979314" y="1396289"/>
            <a:ext cx="4375586" cy="1325563"/>
          </a:xfrm>
        </p:spPr>
        <p:txBody>
          <a:bodyPr>
            <a:normAutofit/>
          </a:bodyPr>
          <a:lstStyle/>
          <a:p>
            <a:r>
              <a:rPr lang="nl-NL" dirty="0"/>
              <a:t>Eetbaar?!</a:t>
            </a:r>
          </a:p>
        </p:txBody>
      </p:sp>
      <p:pic>
        <p:nvPicPr>
          <p:cNvPr id="13" name="Afbeelding 12">
            <a:extLst>
              <a:ext uri="{FF2B5EF4-FFF2-40B4-BE49-F238E27FC236}">
                <a16:creationId xmlns:a16="http://schemas.microsoft.com/office/drawing/2014/main" id="{7A366CE4-D162-4652-8D13-217745BD5DF1}"/>
              </a:ext>
            </a:extLst>
          </p:cNvPr>
          <p:cNvPicPr>
            <a:picLocks noChangeAspect="1"/>
          </p:cNvPicPr>
          <p:nvPr/>
        </p:nvPicPr>
        <p:blipFill rotWithShape="1">
          <a:blip r:embed="rId2"/>
          <a:srcRect l="28702" r="23796" b="-4"/>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7" name="Afbeelding 6">
            <a:extLst>
              <a:ext uri="{FF2B5EF4-FFF2-40B4-BE49-F238E27FC236}">
                <a16:creationId xmlns:a16="http://schemas.microsoft.com/office/drawing/2014/main" id="{1F235E1D-D20D-4134-BDDD-081DC7443363}"/>
              </a:ext>
            </a:extLst>
          </p:cNvPr>
          <p:cNvPicPr>
            <a:picLocks noChangeAspect="1"/>
          </p:cNvPicPr>
          <p:nvPr/>
        </p:nvPicPr>
        <p:blipFill rotWithShape="1">
          <a:blip r:embed="rId3"/>
          <a:srcRect l="17087" r="20164" b="1"/>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11" name="Afbeelding 10">
            <a:extLst>
              <a:ext uri="{FF2B5EF4-FFF2-40B4-BE49-F238E27FC236}">
                <a16:creationId xmlns:a16="http://schemas.microsoft.com/office/drawing/2014/main" id="{C1436DB1-DCC4-44E1-967B-F6FF7A7280AD}"/>
              </a:ext>
            </a:extLst>
          </p:cNvPr>
          <p:cNvPicPr>
            <a:picLocks noChangeAspect="1"/>
          </p:cNvPicPr>
          <p:nvPr/>
        </p:nvPicPr>
        <p:blipFill rotWithShape="1">
          <a:blip r:embed="rId4"/>
          <a:srcRect l="10324" r="22617" b="-2"/>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5" name="Tijdelijke aanduiding voor inhoud 4">
            <a:extLst>
              <a:ext uri="{FF2B5EF4-FFF2-40B4-BE49-F238E27FC236}">
                <a16:creationId xmlns:a16="http://schemas.microsoft.com/office/drawing/2014/main" id="{AC24C79E-8F30-460A-BEDF-A7C6645BB2B5}"/>
              </a:ext>
            </a:extLst>
          </p:cNvPr>
          <p:cNvPicPr>
            <a:picLocks noChangeAspect="1"/>
          </p:cNvPicPr>
          <p:nvPr/>
        </p:nvPicPr>
        <p:blipFill rotWithShape="1">
          <a:blip r:embed="rId5"/>
          <a:srcRect l="12985" r="19223" b="3"/>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pic>
        <p:nvPicPr>
          <p:cNvPr id="15" name="Tijdelijke aanduiding voor inhoud 14">
            <a:extLst>
              <a:ext uri="{FF2B5EF4-FFF2-40B4-BE49-F238E27FC236}">
                <a16:creationId xmlns:a16="http://schemas.microsoft.com/office/drawing/2014/main" id="{06F171BE-0DAA-4F68-8ABF-B7B267518D35}"/>
              </a:ext>
            </a:extLst>
          </p:cNvPr>
          <p:cNvPicPr>
            <a:picLocks noGrp="1" noChangeAspect="1"/>
          </p:cNvPicPr>
          <p:nvPr>
            <p:ph idx="1"/>
          </p:nvPr>
        </p:nvPicPr>
        <p:blipFill>
          <a:blip r:embed="rId6"/>
          <a:stretch>
            <a:fillRect/>
          </a:stretch>
        </p:blipFill>
        <p:spPr>
          <a:xfrm>
            <a:off x="6978650" y="3293956"/>
            <a:ext cx="4376738" cy="2256050"/>
          </a:xfrm>
        </p:spPr>
      </p:pic>
    </p:spTree>
    <p:extLst>
      <p:ext uri="{BB962C8B-B14F-4D97-AF65-F5344CB8AC3E}">
        <p14:creationId xmlns:p14="http://schemas.microsoft.com/office/powerpoint/2010/main" val="349778654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Freeform: Shape 37">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1E16EA6-A754-4519-9CAD-8540D51E1E5F}"/>
              </a:ext>
            </a:extLst>
          </p:cNvPr>
          <p:cNvSpPr>
            <a:spLocks noGrp="1"/>
          </p:cNvSpPr>
          <p:nvPr>
            <p:ph type="ctrTitle"/>
          </p:nvPr>
        </p:nvSpPr>
        <p:spPr>
          <a:xfrm>
            <a:off x="1524003" y="1999615"/>
            <a:ext cx="9144000" cy="2764028"/>
          </a:xfrm>
        </p:spPr>
        <p:txBody>
          <a:bodyPr anchor="ctr">
            <a:normAutofit/>
          </a:bodyPr>
          <a:lstStyle/>
          <a:p>
            <a:r>
              <a:rPr lang="nl-NL" sz="7200"/>
              <a:t>Groene gevels</a:t>
            </a:r>
          </a:p>
        </p:txBody>
      </p:sp>
      <p:sp>
        <p:nvSpPr>
          <p:cNvPr id="3" name="Ondertitel 2">
            <a:extLst>
              <a:ext uri="{FF2B5EF4-FFF2-40B4-BE49-F238E27FC236}">
                <a16:creationId xmlns:a16="http://schemas.microsoft.com/office/drawing/2014/main" id="{07328201-6603-4390-9B3C-BBEAA90B8E67}"/>
              </a:ext>
            </a:extLst>
          </p:cNvPr>
          <p:cNvSpPr>
            <a:spLocks noGrp="1"/>
          </p:cNvSpPr>
          <p:nvPr>
            <p:ph type="subTitle" idx="1"/>
          </p:nvPr>
        </p:nvSpPr>
        <p:spPr>
          <a:xfrm>
            <a:off x="1966912" y="5645150"/>
            <a:ext cx="8258176" cy="631825"/>
          </a:xfrm>
        </p:spPr>
        <p:txBody>
          <a:bodyPr anchor="ctr">
            <a:normAutofit/>
          </a:bodyPr>
          <a:lstStyle/>
          <a:p>
            <a:r>
              <a:rPr lang="nl-NL" sz="2800"/>
              <a:t>Een kleine verdieping achter het groen op de gevel</a:t>
            </a:r>
          </a:p>
        </p:txBody>
      </p:sp>
      <p:sp>
        <p:nvSpPr>
          <p:cNvPr id="42" name="Rectangle 4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39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AA2831E-48B7-4C1D-A4A0-256895C79402}"/>
              </a:ext>
            </a:extLst>
          </p:cNvPr>
          <p:cNvSpPr/>
          <p:nvPr/>
        </p:nvSpPr>
        <p:spPr>
          <a:xfrm>
            <a:off x="4501662" y="323556"/>
            <a:ext cx="2897944" cy="116761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Grondgebonden</a:t>
            </a:r>
            <a:r>
              <a:rPr lang="nl-NL" dirty="0"/>
              <a:t> </a:t>
            </a:r>
          </a:p>
        </p:txBody>
      </p:sp>
      <p:sp>
        <p:nvSpPr>
          <p:cNvPr id="5" name="Pijl: gebogen 4">
            <a:extLst>
              <a:ext uri="{FF2B5EF4-FFF2-40B4-BE49-F238E27FC236}">
                <a16:creationId xmlns:a16="http://schemas.microsoft.com/office/drawing/2014/main" id="{BC4144AB-AB6D-412C-9E33-6891DF2BAAE1}"/>
              </a:ext>
            </a:extLst>
          </p:cNvPr>
          <p:cNvSpPr/>
          <p:nvPr/>
        </p:nvSpPr>
        <p:spPr>
          <a:xfrm rot="5400000">
            <a:off x="8457392" y="-109829"/>
            <a:ext cx="834947" cy="2367066"/>
          </a:xfrm>
          <a:prstGeom prst="bentArrow">
            <a:avLst>
              <a:gd name="adj1" fmla="val 14634"/>
              <a:gd name="adj2" fmla="val 20832"/>
              <a:gd name="adj3" fmla="val 25000"/>
              <a:gd name="adj4" fmla="val 4375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7" name="Afbeelding 6">
            <a:extLst>
              <a:ext uri="{FF2B5EF4-FFF2-40B4-BE49-F238E27FC236}">
                <a16:creationId xmlns:a16="http://schemas.microsoft.com/office/drawing/2014/main" id="{B97F4800-8608-46A6-A7C7-E3342FB3AC31}"/>
              </a:ext>
            </a:extLst>
          </p:cNvPr>
          <p:cNvPicPr>
            <a:picLocks noChangeAspect="1"/>
          </p:cNvPicPr>
          <p:nvPr/>
        </p:nvPicPr>
        <p:blipFill>
          <a:blip r:embed="rId2"/>
          <a:stretch>
            <a:fillRect/>
          </a:stretch>
        </p:blipFill>
        <p:spPr>
          <a:xfrm flipH="1">
            <a:off x="1842869" y="656230"/>
            <a:ext cx="2367067" cy="853514"/>
          </a:xfrm>
          <a:prstGeom prst="rect">
            <a:avLst/>
          </a:prstGeom>
        </p:spPr>
      </p:pic>
      <p:sp>
        <p:nvSpPr>
          <p:cNvPr id="8" name="Ovaal 7">
            <a:extLst>
              <a:ext uri="{FF2B5EF4-FFF2-40B4-BE49-F238E27FC236}">
                <a16:creationId xmlns:a16="http://schemas.microsoft.com/office/drawing/2014/main" id="{C07F3559-5511-455C-A29F-CFB7C3B0390D}"/>
              </a:ext>
            </a:extLst>
          </p:cNvPr>
          <p:cNvSpPr/>
          <p:nvPr/>
        </p:nvSpPr>
        <p:spPr>
          <a:xfrm>
            <a:off x="8271803" y="1634008"/>
            <a:ext cx="3193366" cy="130379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Living Wall </a:t>
            </a:r>
            <a:r>
              <a:rPr lang="nl-NL" sz="2400" dirty="0" err="1"/>
              <a:t>Systeems</a:t>
            </a:r>
            <a:endParaRPr lang="nl-NL" sz="2400" dirty="0"/>
          </a:p>
        </p:txBody>
      </p:sp>
      <p:sp>
        <p:nvSpPr>
          <p:cNvPr id="10" name="Ovaal 9">
            <a:extLst>
              <a:ext uri="{FF2B5EF4-FFF2-40B4-BE49-F238E27FC236}">
                <a16:creationId xmlns:a16="http://schemas.microsoft.com/office/drawing/2014/main" id="{87B7B06C-5315-4F9C-BA37-403E557B8216}"/>
              </a:ext>
            </a:extLst>
          </p:cNvPr>
          <p:cNvSpPr/>
          <p:nvPr/>
        </p:nvSpPr>
        <p:spPr>
          <a:xfrm>
            <a:off x="405618" y="1634008"/>
            <a:ext cx="3193366"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Groene Gevels</a:t>
            </a:r>
          </a:p>
        </p:txBody>
      </p:sp>
      <p:sp>
        <p:nvSpPr>
          <p:cNvPr id="11" name="Tekstvak 10">
            <a:extLst>
              <a:ext uri="{FF2B5EF4-FFF2-40B4-BE49-F238E27FC236}">
                <a16:creationId xmlns:a16="http://schemas.microsoft.com/office/drawing/2014/main" id="{5F4CB331-3354-495F-B89F-BCEDDA642AE5}"/>
              </a:ext>
            </a:extLst>
          </p:cNvPr>
          <p:cNvSpPr txBox="1"/>
          <p:nvPr/>
        </p:nvSpPr>
        <p:spPr>
          <a:xfrm>
            <a:off x="8874865" y="873649"/>
            <a:ext cx="1364566" cy="400110"/>
          </a:xfrm>
          <a:prstGeom prst="rect">
            <a:avLst/>
          </a:prstGeom>
          <a:noFill/>
        </p:spPr>
        <p:txBody>
          <a:bodyPr wrap="square" rtlCol="0">
            <a:spAutoFit/>
          </a:bodyPr>
          <a:lstStyle/>
          <a:p>
            <a:r>
              <a:rPr lang="nl-NL" sz="2000" b="1" dirty="0"/>
              <a:t>Nee</a:t>
            </a:r>
            <a:endParaRPr lang="nl-NL" b="1" dirty="0"/>
          </a:p>
        </p:txBody>
      </p:sp>
      <p:sp>
        <p:nvSpPr>
          <p:cNvPr id="13" name="Tekstvak 12">
            <a:extLst>
              <a:ext uri="{FF2B5EF4-FFF2-40B4-BE49-F238E27FC236}">
                <a16:creationId xmlns:a16="http://schemas.microsoft.com/office/drawing/2014/main" id="{C5B70349-5F90-41CC-8C00-23385042A38A}"/>
              </a:ext>
            </a:extLst>
          </p:cNvPr>
          <p:cNvSpPr txBox="1"/>
          <p:nvPr/>
        </p:nvSpPr>
        <p:spPr>
          <a:xfrm>
            <a:off x="2689274" y="866614"/>
            <a:ext cx="1364566" cy="400110"/>
          </a:xfrm>
          <a:prstGeom prst="rect">
            <a:avLst/>
          </a:prstGeom>
          <a:noFill/>
        </p:spPr>
        <p:txBody>
          <a:bodyPr wrap="square" rtlCol="0">
            <a:spAutoFit/>
          </a:bodyPr>
          <a:lstStyle/>
          <a:p>
            <a:r>
              <a:rPr lang="nl-NL" sz="2000" b="1" dirty="0"/>
              <a:t>Ja</a:t>
            </a:r>
            <a:endParaRPr lang="nl-NL" b="1" dirty="0"/>
          </a:p>
        </p:txBody>
      </p:sp>
      <p:sp>
        <p:nvSpPr>
          <p:cNvPr id="14" name="Pijl: omhoog 13">
            <a:extLst>
              <a:ext uri="{FF2B5EF4-FFF2-40B4-BE49-F238E27FC236}">
                <a16:creationId xmlns:a16="http://schemas.microsoft.com/office/drawing/2014/main" id="{390AF0D9-7560-49C1-8348-A8AC63793A4E}"/>
              </a:ext>
            </a:extLst>
          </p:cNvPr>
          <p:cNvSpPr/>
          <p:nvPr/>
        </p:nvSpPr>
        <p:spPr>
          <a:xfrm rot="11542311">
            <a:off x="983834" y="3136900"/>
            <a:ext cx="463932" cy="1533378"/>
          </a:xfrm>
          <a:prstGeom prst="upArrow">
            <a:avLst>
              <a:gd name="adj1" fmla="val 23790"/>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493BAF57-D782-4551-BD22-A301135DCBE7}"/>
              </a:ext>
            </a:extLst>
          </p:cNvPr>
          <p:cNvPicPr>
            <a:picLocks noChangeAspect="1"/>
          </p:cNvPicPr>
          <p:nvPr/>
        </p:nvPicPr>
        <p:blipFill>
          <a:blip r:embed="rId3"/>
          <a:stretch>
            <a:fillRect/>
          </a:stretch>
        </p:blipFill>
        <p:spPr>
          <a:xfrm flipH="1">
            <a:off x="2517411" y="3161181"/>
            <a:ext cx="508991" cy="1518036"/>
          </a:xfrm>
          <a:prstGeom prst="rect">
            <a:avLst/>
          </a:prstGeom>
        </p:spPr>
      </p:pic>
      <p:sp>
        <p:nvSpPr>
          <p:cNvPr id="16" name="Ovaal 15">
            <a:extLst>
              <a:ext uri="{FF2B5EF4-FFF2-40B4-BE49-F238E27FC236}">
                <a16:creationId xmlns:a16="http://schemas.microsoft.com/office/drawing/2014/main" id="{3F2B03CF-F634-4298-AE06-9229A654D22D}"/>
              </a:ext>
            </a:extLst>
          </p:cNvPr>
          <p:cNvSpPr/>
          <p:nvPr/>
        </p:nvSpPr>
        <p:spPr>
          <a:xfrm>
            <a:off x="157516" y="4868390"/>
            <a:ext cx="1844785"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Zonder klimhulp</a:t>
            </a:r>
          </a:p>
        </p:txBody>
      </p:sp>
      <p:sp>
        <p:nvSpPr>
          <p:cNvPr id="18" name="Ovaal 17">
            <a:extLst>
              <a:ext uri="{FF2B5EF4-FFF2-40B4-BE49-F238E27FC236}">
                <a16:creationId xmlns:a16="http://schemas.microsoft.com/office/drawing/2014/main" id="{0A4B1A2A-267F-4EEF-B974-86A25049D1B1}"/>
              </a:ext>
            </a:extLst>
          </p:cNvPr>
          <p:cNvSpPr/>
          <p:nvPr/>
        </p:nvSpPr>
        <p:spPr>
          <a:xfrm>
            <a:off x="2104009" y="4868390"/>
            <a:ext cx="1844785"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Met klimhulp</a:t>
            </a:r>
          </a:p>
        </p:txBody>
      </p:sp>
      <p:sp>
        <p:nvSpPr>
          <p:cNvPr id="20" name="Ovaal 19">
            <a:extLst>
              <a:ext uri="{FF2B5EF4-FFF2-40B4-BE49-F238E27FC236}">
                <a16:creationId xmlns:a16="http://schemas.microsoft.com/office/drawing/2014/main" id="{4AEA6B02-4420-4063-A915-219386E76FFB}"/>
              </a:ext>
            </a:extLst>
          </p:cNvPr>
          <p:cNvSpPr/>
          <p:nvPr/>
        </p:nvSpPr>
        <p:spPr>
          <a:xfrm>
            <a:off x="8141271" y="3468302"/>
            <a:ext cx="3860816" cy="1849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Organisch substraat </a:t>
            </a:r>
            <a:r>
              <a:rPr lang="nl-NL" sz="2000" b="1" i="1" dirty="0"/>
              <a:t>voedend</a:t>
            </a:r>
            <a:r>
              <a:rPr lang="nl-NL" sz="2000" dirty="0"/>
              <a:t> </a:t>
            </a:r>
          </a:p>
          <a:p>
            <a:pPr algn="ctr"/>
            <a:r>
              <a:rPr lang="nl-NL" sz="2000" dirty="0"/>
              <a:t>(veenmos, potgrond </a:t>
            </a:r>
            <a:r>
              <a:rPr lang="nl-NL" sz="2000" dirty="0" err="1"/>
              <a:t>enz</a:t>
            </a:r>
            <a:r>
              <a:rPr lang="nl-NL" sz="2000" dirty="0"/>
              <a:t>)</a:t>
            </a:r>
          </a:p>
        </p:txBody>
      </p:sp>
      <p:sp>
        <p:nvSpPr>
          <p:cNvPr id="21" name="Ovaal 20">
            <a:extLst>
              <a:ext uri="{FF2B5EF4-FFF2-40B4-BE49-F238E27FC236}">
                <a16:creationId xmlns:a16="http://schemas.microsoft.com/office/drawing/2014/main" id="{20F2E156-FA18-4AA1-A606-F6DBB989E276}"/>
              </a:ext>
            </a:extLst>
          </p:cNvPr>
          <p:cNvSpPr/>
          <p:nvPr/>
        </p:nvSpPr>
        <p:spPr>
          <a:xfrm>
            <a:off x="4209936" y="3468302"/>
            <a:ext cx="3860816" cy="1849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Inerte substraat </a:t>
            </a:r>
          </a:p>
          <a:p>
            <a:pPr algn="ctr"/>
            <a:r>
              <a:rPr lang="nl-NL" sz="2000" b="1" i="1" dirty="0"/>
              <a:t>niet voedend </a:t>
            </a:r>
            <a:r>
              <a:rPr lang="nl-NL" sz="2000" dirty="0"/>
              <a:t> (hydrocultuur: steenwol, lavakorrel textiel </a:t>
            </a:r>
            <a:r>
              <a:rPr lang="nl-NL" sz="2000" dirty="0" err="1"/>
              <a:t>enz</a:t>
            </a:r>
            <a:r>
              <a:rPr lang="nl-NL" sz="2000" dirty="0"/>
              <a:t>)</a:t>
            </a:r>
          </a:p>
        </p:txBody>
      </p:sp>
      <p:sp>
        <p:nvSpPr>
          <p:cNvPr id="22" name="Ovaal 21">
            <a:extLst>
              <a:ext uri="{FF2B5EF4-FFF2-40B4-BE49-F238E27FC236}">
                <a16:creationId xmlns:a16="http://schemas.microsoft.com/office/drawing/2014/main" id="{81DF8557-25AB-4DB9-B7FD-9A79025BFCCD}"/>
              </a:ext>
            </a:extLst>
          </p:cNvPr>
          <p:cNvSpPr/>
          <p:nvPr/>
        </p:nvSpPr>
        <p:spPr>
          <a:xfrm>
            <a:off x="4887199" y="5697140"/>
            <a:ext cx="1125415" cy="111307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DIK</a:t>
            </a:r>
          </a:p>
        </p:txBody>
      </p:sp>
      <p:sp>
        <p:nvSpPr>
          <p:cNvPr id="23" name="Ovaal 22">
            <a:extLst>
              <a:ext uri="{FF2B5EF4-FFF2-40B4-BE49-F238E27FC236}">
                <a16:creationId xmlns:a16="http://schemas.microsoft.com/office/drawing/2014/main" id="{8B74EA59-3618-4EE5-AB9E-BF865FB889D9}"/>
              </a:ext>
            </a:extLst>
          </p:cNvPr>
          <p:cNvSpPr/>
          <p:nvPr/>
        </p:nvSpPr>
        <p:spPr>
          <a:xfrm>
            <a:off x="8743071" y="5679941"/>
            <a:ext cx="1125415" cy="111307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DIK</a:t>
            </a:r>
          </a:p>
        </p:txBody>
      </p:sp>
      <p:sp>
        <p:nvSpPr>
          <p:cNvPr id="24" name="Ovaal 23">
            <a:extLst>
              <a:ext uri="{FF2B5EF4-FFF2-40B4-BE49-F238E27FC236}">
                <a16:creationId xmlns:a16="http://schemas.microsoft.com/office/drawing/2014/main" id="{CD94E614-09F1-45BE-8E2A-D6B4AE26076B}"/>
              </a:ext>
            </a:extLst>
          </p:cNvPr>
          <p:cNvSpPr/>
          <p:nvPr/>
        </p:nvSpPr>
        <p:spPr>
          <a:xfrm>
            <a:off x="6483882" y="5699635"/>
            <a:ext cx="1125415" cy="5565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dun</a:t>
            </a:r>
          </a:p>
        </p:txBody>
      </p:sp>
      <p:sp>
        <p:nvSpPr>
          <p:cNvPr id="25" name="Ovaal 24">
            <a:extLst>
              <a:ext uri="{FF2B5EF4-FFF2-40B4-BE49-F238E27FC236}">
                <a16:creationId xmlns:a16="http://schemas.microsoft.com/office/drawing/2014/main" id="{D457DC12-C183-4744-982D-A68784872B90}"/>
              </a:ext>
            </a:extLst>
          </p:cNvPr>
          <p:cNvSpPr/>
          <p:nvPr/>
        </p:nvSpPr>
        <p:spPr>
          <a:xfrm>
            <a:off x="10339754" y="5798555"/>
            <a:ext cx="1125415" cy="5565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dun</a:t>
            </a:r>
          </a:p>
        </p:txBody>
      </p:sp>
      <p:sp>
        <p:nvSpPr>
          <p:cNvPr id="27" name="Pijl: gebogen 26">
            <a:extLst>
              <a:ext uri="{FF2B5EF4-FFF2-40B4-BE49-F238E27FC236}">
                <a16:creationId xmlns:a16="http://schemas.microsoft.com/office/drawing/2014/main" id="{9DC4A056-4330-4775-9617-864C8CF14195}"/>
              </a:ext>
            </a:extLst>
          </p:cNvPr>
          <p:cNvSpPr/>
          <p:nvPr/>
        </p:nvSpPr>
        <p:spPr>
          <a:xfrm rot="5400000" flipV="1">
            <a:off x="6716694" y="1462856"/>
            <a:ext cx="834947" cy="2367068"/>
          </a:xfrm>
          <a:prstGeom prst="bentArrow">
            <a:avLst>
              <a:gd name="adj1" fmla="val 14634"/>
              <a:gd name="adj2" fmla="val 20832"/>
              <a:gd name="adj3" fmla="val 25000"/>
              <a:gd name="adj4" fmla="val 4375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Pijl: omhoog 27">
            <a:extLst>
              <a:ext uri="{FF2B5EF4-FFF2-40B4-BE49-F238E27FC236}">
                <a16:creationId xmlns:a16="http://schemas.microsoft.com/office/drawing/2014/main" id="{171DD91B-DC40-496D-ACC0-FA7135AEE7BC}"/>
              </a:ext>
            </a:extLst>
          </p:cNvPr>
          <p:cNvSpPr/>
          <p:nvPr/>
        </p:nvSpPr>
        <p:spPr>
          <a:xfrm rot="11641822" flipH="1">
            <a:off x="5427143" y="5139857"/>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Pijl: omhoog 28">
            <a:extLst>
              <a:ext uri="{FF2B5EF4-FFF2-40B4-BE49-F238E27FC236}">
                <a16:creationId xmlns:a16="http://schemas.microsoft.com/office/drawing/2014/main" id="{5DCCC8C6-3AEA-4954-8657-CF5077C8DF3B}"/>
              </a:ext>
            </a:extLst>
          </p:cNvPr>
          <p:cNvSpPr/>
          <p:nvPr/>
        </p:nvSpPr>
        <p:spPr>
          <a:xfrm rot="10800000">
            <a:off x="9674589" y="2902599"/>
            <a:ext cx="399882" cy="527767"/>
          </a:xfrm>
          <a:prstGeom prst="upArrow">
            <a:avLst>
              <a:gd name="adj1" fmla="val 23790"/>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Pijl: omhoog 31">
            <a:extLst>
              <a:ext uri="{FF2B5EF4-FFF2-40B4-BE49-F238E27FC236}">
                <a16:creationId xmlns:a16="http://schemas.microsoft.com/office/drawing/2014/main" id="{6C233430-74EA-4D69-BFCD-A713DA61E2B8}"/>
              </a:ext>
            </a:extLst>
          </p:cNvPr>
          <p:cNvSpPr/>
          <p:nvPr/>
        </p:nvSpPr>
        <p:spPr>
          <a:xfrm rot="9577961" flipH="1">
            <a:off x="6619735" y="5129425"/>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Pijl: omhoog 32">
            <a:extLst>
              <a:ext uri="{FF2B5EF4-FFF2-40B4-BE49-F238E27FC236}">
                <a16:creationId xmlns:a16="http://schemas.microsoft.com/office/drawing/2014/main" id="{20312046-3C5E-4996-BF3E-725A804668E0}"/>
              </a:ext>
            </a:extLst>
          </p:cNvPr>
          <p:cNvSpPr/>
          <p:nvPr/>
        </p:nvSpPr>
        <p:spPr>
          <a:xfrm rot="9577961" flipH="1">
            <a:off x="10560929" y="5158404"/>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Pijl: omhoog 33">
            <a:extLst>
              <a:ext uri="{FF2B5EF4-FFF2-40B4-BE49-F238E27FC236}">
                <a16:creationId xmlns:a16="http://schemas.microsoft.com/office/drawing/2014/main" id="{29A3CBC7-7546-4FC9-88EF-B349D1FEBB27}"/>
              </a:ext>
            </a:extLst>
          </p:cNvPr>
          <p:cNvSpPr/>
          <p:nvPr/>
        </p:nvSpPr>
        <p:spPr>
          <a:xfrm rot="11641822" flipH="1">
            <a:off x="9178150" y="5145467"/>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a:extLst>
              <a:ext uri="{FF2B5EF4-FFF2-40B4-BE49-F238E27FC236}">
                <a16:creationId xmlns:a16="http://schemas.microsoft.com/office/drawing/2014/main" id="{90110D00-CFDA-4255-8086-07513FD04922}"/>
              </a:ext>
            </a:extLst>
          </p:cNvPr>
          <p:cNvSpPr/>
          <p:nvPr/>
        </p:nvSpPr>
        <p:spPr>
          <a:xfrm>
            <a:off x="88170" y="1266112"/>
            <a:ext cx="3998660" cy="5751454"/>
          </a:xfrm>
          <a:prstGeom prst="ellipse">
            <a:avLst/>
          </a:prstGeom>
          <a:solidFill>
            <a:schemeClr val="accent5">
              <a:lumMod val="75000"/>
              <a:alpha val="2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rPr>
              <a:t>Meestal geen irrigatiesysteem</a:t>
            </a:r>
          </a:p>
        </p:txBody>
      </p:sp>
      <p:sp>
        <p:nvSpPr>
          <p:cNvPr id="36" name="Ovaal 35">
            <a:extLst>
              <a:ext uri="{FF2B5EF4-FFF2-40B4-BE49-F238E27FC236}">
                <a16:creationId xmlns:a16="http://schemas.microsoft.com/office/drawing/2014/main" id="{742B0CFF-9BE7-42CF-8937-A08D2A633395}"/>
              </a:ext>
            </a:extLst>
          </p:cNvPr>
          <p:cNvSpPr/>
          <p:nvPr/>
        </p:nvSpPr>
        <p:spPr>
          <a:xfrm>
            <a:off x="4058512" y="1266112"/>
            <a:ext cx="8322173" cy="5751454"/>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rPr>
              <a:t>Meestal mét irrigatiesysteem</a:t>
            </a:r>
          </a:p>
        </p:txBody>
      </p:sp>
    </p:spTree>
    <p:extLst>
      <p:ext uri="{BB962C8B-B14F-4D97-AF65-F5344CB8AC3E}">
        <p14:creationId xmlns:p14="http://schemas.microsoft.com/office/powerpoint/2010/main" val="297570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anim calcmode="lin" valueType="num">
                                      <p:cBhvr>
                                        <p:cTn id="98" dur="1000" fill="hold"/>
                                        <p:tgtEl>
                                          <p:spTgt spid="22"/>
                                        </p:tgtEl>
                                        <p:attrNameLst>
                                          <p:attrName>ppt_x</p:attrName>
                                        </p:attrNameLst>
                                      </p:cBhvr>
                                      <p:tavLst>
                                        <p:tav tm="0">
                                          <p:val>
                                            <p:strVal val="#ppt_x"/>
                                          </p:val>
                                        </p:tav>
                                        <p:tav tm="100000">
                                          <p:val>
                                            <p:strVal val="#ppt_x"/>
                                          </p:val>
                                        </p:tav>
                                      </p:tavLst>
                                    </p:anim>
                                    <p:anim calcmode="lin" valueType="num">
                                      <p:cBhvr>
                                        <p:cTn id="9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1000"/>
                                        <p:tgtEl>
                                          <p:spTgt spid="29"/>
                                        </p:tgtEl>
                                      </p:cBhvr>
                                    </p:animEffect>
                                    <p:anim calcmode="lin" valueType="num">
                                      <p:cBhvr>
                                        <p:cTn id="105" dur="1000" fill="hold"/>
                                        <p:tgtEl>
                                          <p:spTgt spid="29"/>
                                        </p:tgtEl>
                                        <p:attrNameLst>
                                          <p:attrName>ppt_x</p:attrName>
                                        </p:attrNameLst>
                                      </p:cBhvr>
                                      <p:tavLst>
                                        <p:tav tm="0">
                                          <p:val>
                                            <p:strVal val="#ppt_x"/>
                                          </p:val>
                                        </p:tav>
                                        <p:tav tm="100000">
                                          <p:val>
                                            <p:strVal val="#ppt_x"/>
                                          </p:val>
                                        </p:tav>
                                      </p:tavLst>
                                    </p:anim>
                                    <p:anim calcmode="lin" valueType="num">
                                      <p:cBhvr>
                                        <p:cTn id="106" dur="1000" fill="hold"/>
                                        <p:tgtEl>
                                          <p:spTgt spid="2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1000"/>
                                        <p:tgtEl>
                                          <p:spTgt spid="20"/>
                                        </p:tgtEl>
                                      </p:cBhvr>
                                    </p:animEffect>
                                    <p:anim calcmode="lin" valueType="num">
                                      <p:cBhvr>
                                        <p:cTn id="110" dur="1000" fill="hold"/>
                                        <p:tgtEl>
                                          <p:spTgt spid="20"/>
                                        </p:tgtEl>
                                        <p:attrNameLst>
                                          <p:attrName>ppt_x</p:attrName>
                                        </p:attrNameLst>
                                      </p:cBhvr>
                                      <p:tavLst>
                                        <p:tav tm="0">
                                          <p:val>
                                            <p:strVal val="#ppt_x"/>
                                          </p:val>
                                        </p:tav>
                                        <p:tav tm="100000">
                                          <p:val>
                                            <p:strVal val="#ppt_x"/>
                                          </p:val>
                                        </p:tav>
                                      </p:tavLst>
                                    </p:anim>
                                    <p:anim calcmode="lin" valueType="num">
                                      <p:cBhvr>
                                        <p:cTn id="11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anim calcmode="lin" valueType="num">
                                      <p:cBhvr>
                                        <p:cTn id="117" dur="1000" fill="hold"/>
                                        <p:tgtEl>
                                          <p:spTgt spid="34"/>
                                        </p:tgtEl>
                                        <p:attrNameLst>
                                          <p:attrName>ppt_x</p:attrName>
                                        </p:attrNameLst>
                                      </p:cBhvr>
                                      <p:tavLst>
                                        <p:tav tm="0">
                                          <p:val>
                                            <p:strVal val="#ppt_x"/>
                                          </p:val>
                                        </p:tav>
                                        <p:tav tm="100000">
                                          <p:val>
                                            <p:strVal val="#ppt_x"/>
                                          </p:val>
                                        </p:tav>
                                      </p:tavLst>
                                    </p:anim>
                                    <p:anim calcmode="lin" valueType="num">
                                      <p:cBhvr>
                                        <p:cTn id="118" dur="1000" fill="hold"/>
                                        <p:tgtEl>
                                          <p:spTgt spid="34"/>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1000"/>
                                        <p:tgtEl>
                                          <p:spTgt spid="33"/>
                                        </p:tgtEl>
                                      </p:cBhvr>
                                    </p:animEffect>
                                    <p:anim calcmode="lin" valueType="num">
                                      <p:cBhvr>
                                        <p:cTn id="122" dur="1000" fill="hold"/>
                                        <p:tgtEl>
                                          <p:spTgt spid="33"/>
                                        </p:tgtEl>
                                        <p:attrNameLst>
                                          <p:attrName>ppt_x</p:attrName>
                                        </p:attrNameLst>
                                      </p:cBhvr>
                                      <p:tavLst>
                                        <p:tav tm="0">
                                          <p:val>
                                            <p:strVal val="#ppt_x"/>
                                          </p:val>
                                        </p:tav>
                                        <p:tav tm="100000">
                                          <p:val>
                                            <p:strVal val="#ppt_x"/>
                                          </p:val>
                                        </p:tav>
                                      </p:tavLst>
                                    </p:anim>
                                    <p:anim calcmode="lin" valueType="num">
                                      <p:cBhvr>
                                        <p:cTn id="123" dur="1000" fill="hold"/>
                                        <p:tgtEl>
                                          <p:spTgt spid="33"/>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1000"/>
                                        <p:tgtEl>
                                          <p:spTgt spid="23"/>
                                        </p:tgtEl>
                                      </p:cBhvr>
                                    </p:animEffect>
                                    <p:anim calcmode="lin" valueType="num">
                                      <p:cBhvr>
                                        <p:cTn id="127" dur="1000" fill="hold"/>
                                        <p:tgtEl>
                                          <p:spTgt spid="23"/>
                                        </p:tgtEl>
                                        <p:attrNameLst>
                                          <p:attrName>ppt_x</p:attrName>
                                        </p:attrNameLst>
                                      </p:cBhvr>
                                      <p:tavLst>
                                        <p:tav tm="0">
                                          <p:val>
                                            <p:strVal val="#ppt_x"/>
                                          </p:val>
                                        </p:tav>
                                        <p:tav tm="100000">
                                          <p:val>
                                            <p:strVal val="#ppt_x"/>
                                          </p:val>
                                        </p:tav>
                                      </p:tavLst>
                                    </p:anim>
                                    <p:anim calcmode="lin" valueType="num">
                                      <p:cBhvr>
                                        <p:cTn id="128" dur="1000" fill="hold"/>
                                        <p:tgtEl>
                                          <p:spTgt spid="23"/>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0"/>
                                        <p:tgtEl>
                                          <p:spTgt spid="25"/>
                                        </p:tgtEl>
                                      </p:cBhvr>
                                    </p:animEffect>
                                    <p:anim calcmode="lin" valueType="num">
                                      <p:cBhvr>
                                        <p:cTn id="132" dur="1000" fill="hold"/>
                                        <p:tgtEl>
                                          <p:spTgt spid="25"/>
                                        </p:tgtEl>
                                        <p:attrNameLst>
                                          <p:attrName>ppt_x</p:attrName>
                                        </p:attrNameLst>
                                      </p:cBhvr>
                                      <p:tavLst>
                                        <p:tav tm="0">
                                          <p:val>
                                            <p:strVal val="#ppt_x"/>
                                          </p:val>
                                        </p:tav>
                                        <p:tav tm="100000">
                                          <p:val>
                                            <p:strVal val="#ppt_x"/>
                                          </p:val>
                                        </p:tav>
                                      </p:tavLst>
                                    </p:anim>
                                    <p:anim calcmode="lin" valueType="num">
                                      <p:cBhvr>
                                        <p:cTn id="1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fade">
                                      <p:cBhvr>
                                        <p:cTn id="138" dur="1000"/>
                                        <p:tgtEl>
                                          <p:spTgt spid="35"/>
                                        </p:tgtEl>
                                      </p:cBhvr>
                                    </p:animEffect>
                                    <p:anim calcmode="lin" valueType="num">
                                      <p:cBhvr>
                                        <p:cTn id="139" dur="1000" fill="hold"/>
                                        <p:tgtEl>
                                          <p:spTgt spid="35"/>
                                        </p:tgtEl>
                                        <p:attrNameLst>
                                          <p:attrName>ppt_x</p:attrName>
                                        </p:attrNameLst>
                                      </p:cBhvr>
                                      <p:tavLst>
                                        <p:tav tm="0">
                                          <p:val>
                                            <p:strVal val="#ppt_x"/>
                                          </p:val>
                                        </p:tav>
                                        <p:tav tm="100000">
                                          <p:val>
                                            <p:strVal val="#ppt_x"/>
                                          </p:val>
                                        </p:tav>
                                      </p:tavLst>
                                    </p:anim>
                                    <p:anim calcmode="lin" valueType="num">
                                      <p:cBhvr>
                                        <p:cTn id="1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fade">
                                      <p:cBhvr>
                                        <p:cTn id="145" dur="1000"/>
                                        <p:tgtEl>
                                          <p:spTgt spid="36"/>
                                        </p:tgtEl>
                                      </p:cBhvr>
                                    </p:animEffect>
                                    <p:anim calcmode="lin" valueType="num">
                                      <p:cBhvr>
                                        <p:cTn id="146" dur="1000" fill="hold"/>
                                        <p:tgtEl>
                                          <p:spTgt spid="36"/>
                                        </p:tgtEl>
                                        <p:attrNameLst>
                                          <p:attrName>ppt_x</p:attrName>
                                        </p:attrNameLst>
                                      </p:cBhvr>
                                      <p:tavLst>
                                        <p:tav tm="0">
                                          <p:val>
                                            <p:strVal val="#ppt_x"/>
                                          </p:val>
                                        </p:tav>
                                        <p:tav tm="100000">
                                          <p:val>
                                            <p:strVal val="#ppt_x"/>
                                          </p:val>
                                        </p:tav>
                                      </p:tavLst>
                                    </p:anim>
                                    <p:anim calcmode="lin" valueType="num">
                                      <p:cBhvr>
                                        <p:cTn id="1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1" grpId="0"/>
      <p:bldP spid="13" grpId="0"/>
      <p:bldP spid="14" grpId="0" animBg="1"/>
      <p:bldP spid="16" grpId="0" animBg="1"/>
      <p:bldP spid="18" grpId="0" animBg="1"/>
      <p:bldP spid="20" grpId="0" animBg="1"/>
      <p:bldP spid="21" grpId="0" animBg="1"/>
      <p:bldP spid="22" grpId="0" animBg="1"/>
      <p:bldP spid="23" grpId="0" animBg="1"/>
      <p:bldP spid="24" grpId="0" animBg="1"/>
      <p:bldP spid="25" grpId="0" animBg="1"/>
      <p:bldP spid="27" grpId="0" animBg="1"/>
      <p:bldP spid="28" grpId="0" animBg="1"/>
      <p:bldP spid="29" grpId="0" animBg="1"/>
      <p:bldP spid="32" grpId="0" animBg="1"/>
      <p:bldP spid="33" grpId="0" animBg="1"/>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AA2831E-48B7-4C1D-A4A0-256895C79402}"/>
              </a:ext>
            </a:extLst>
          </p:cNvPr>
          <p:cNvSpPr/>
          <p:nvPr/>
        </p:nvSpPr>
        <p:spPr>
          <a:xfrm>
            <a:off x="4501662" y="323556"/>
            <a:ext cx="2897944" cy="116761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Grondgebonden</a:t>
            </a:r>
            <a:r>
              <a:rPr lang="nl-NL" dirty="0"/>
              <a:t> </a:t>
            </a:r>
          </a:p>
        </p:txBody>
      </p:sp>
      <p:sp>
        <p:nvSpPr>
          <p:cNvPr id="5" name="Pijl: gebogen 4">
            <a:extLst>
              <a:ext uri="{FF2B5EF4-FFF2-40B4-BE49-F238E27FC236}">
                <a16:creationId xmlns:a16="http://schemas.microsoft.com/office/drawing/2014/main" id="{BC4144AB-AB6D-412C-9E33-6891DF2BAAE1}"/>
              </a:ext>
            </a:extLst>
          </p:cNvPr>
          <p:cNvSpPr/>
          <p:nvPr/>
        </p:nvSpPr>
        <p:spPr>
          <a:xfrm rot="5400000">
            <a:off x="8457392" y="-109829"/>
            <a:ext cx="834947" cy="2367066"/>
          </a:xfrm>
          <a:prstGeom prst="bentArrow">
            <a:avLst>
              <a:gd name="adj1" fmla="val 14634"/>
              <a:gd name="adj2" fmla="val 20832"/>
              <a:gd name="adj3" fmla="val 25000"/>
              <a:gd name="adj4" fmla="val 4375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7" name="Afbeelding 6">
            <a:extLst>
              <a:ext uri="{FF2B5EF4-FFF2-40B4-BE49-F238E27FC236}">
                <a16:creationId xmlns:a16="http://schemas.microsoft.com/office/drawing/2014/main" id="{B97F4800-8608-46A6-A7C7-E3342FB3AC31}"/>
              </a:ext>
            </a:extLst>
          </p:cNvPr>
          <p:cNvPicPr>
            <a:picLocks noChangeAspect="1"/>
          </p:cNvPicPr>
          <p:nvPr/>
        </p:nvPicPr>
        <p:blipFill>
          <a:blip r:embed="rId2"/>
          <a:stretch>
            <a:fillRect/>
          </a:stretch>
        </p:blipFill>
        <p:spPr>
          <a:xfrm flipH="1">
            <a:off x="1842869" y="656230"/>
            <a:ext cx="2367067" cy="853514"/>
          </a:xfrm>
          <a:prstGeom prst="rect">
            <a:avLst/>
          </a:prstGeom>
        </p:spPr>
      </p:pic>
      <p:sp>
        <p:nvSpPr>
          <p:cNvPr id="8" name="Ovaal 7">
            <a:extLst>
              <a:ext uri="{FF2B5EF4-FFF2-40B4-BE49-F238E27FC236}">
                <a16:creationId xmlns:a16="http://schemas.microsoft.com/office/drawing/2014/main" id="{C07F3559-5511-455C-A29F-CFB7C3B0390D}"/>
              </a:ext>
            </a:extLst>
          </p:cNvPr>
          <p:cNvSpPr/>
          <p:nvPr/>
        </p:nvSpPr>
        <p:spPr>
          <a:xfrm>
            <a:off x="8271803" y="1634008"/>
            <a:ext cx="3193366" cy="130379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Living Wall </a:t>
            </a:r>
            <a:r>
              <a:rPr lang="nl-NL" sz="2400" dirty="0" err="1"/>
              <a:t>Systeems</a:t>
            </a:r>
            <a:endParaRPr lang="nl-NL" sz="2400" dirty="0"/>
          </a:p>
        </p:txBody>
      </p:sp>
      <p:sp>
        <p:nvSpPr>
          <p:cNvPr id="10" name="Ovaal 9">
            <a:extLst>
              <a:ext uri="{FF2B5EF4-FFF2-40B4-BE49-F238E27FC236}">
                <a16:creationId xmlns:a16="http://schemas.microsoft.com/office/drawing/2014/main" id="{87B7B06C-5315-4F9C-BA37-403E557B8216}"/>
              </a:ext>
            </a:extLst>
          </p:cNvPr>
          <p:cNvSpPr/>
          <p:nvPr/>
        </p:nvSpPr>
        <p:spPr>
          <a:xfrm>
            <a:off x="405618" y="1634008"/>
            <a:ext cx="3193366"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Groene Gevels</a:t>
            </a:r>
          </a:p>
        </p:txBody>
      </p:sp>
      <p:sp>
        <p:nvSpPr>
          <p:cNvPr id="11" name="Tekstvak 10">
            <a:extLst>
              <a:ext uri="{FF2B5EF4-FFF2-40B4-BE49-F238E27FC236}">
                <a16:creationId xmlns:a16="http://schemas.microsoft.com/office/drawing/2014/main" id="{5F4CB331-3354-495F-B89F-BCEDDA642AE5}"/>
              </a:ext>
            </a:extLst>
          </p:cNvPr>
          <p:cNvSpPr txBox="1"/>
          <p:nvPr/>
        </p:nvSpPr>
        <p:spPr>
          <a:xfrm>
            <a:off x="8874865" y="873649"/>
            <a:ext cx="1364566" cy="400110"/>
          </a:xfrm>
          <a:prstGeom prst="rect">
            <a:avLst/>
          </a:prstGeom>
          <a:noFill/>
        </p:spPr>
        <p:txBody>
          <a:bodyPr wrap="square" rtlCol="0">
            <a:spAutoFit/>
          </a:bodyPr>
          <a:lstStyle/>
          <a:p>
            <a:r>
              <a:rPr lang="nl-NL" sz="2000" b="1" dirty="0"/>
              <a:t>Nee</a:t>
            </a:r>
            <a:endParaRPr lang="nl-NL" b="1" dirty="0"/>
          </a:p>
        </p:txBody>
      </p:sp>
      <p:sp>
        <p:nvSpPr>
          <p:cNvPr id="13" name="Tekstvak 12">
            <a:extLst>
              <a:ext uri="{FF2B5EF4-FFF2-40B4-BE49-F238E27FC236}">
                <a16:creationId xmlns:a16="http://schemas.microsoft.com/office/drawing/2014/main" id="{C5B70349-5F90-41CC-8C00-23385042A38A}"/>
              </a:ext>
            </a:extLst>
          </p:cNvPr>
          <p:cNvSpPr txBox="1"/>
          <p:nvPr/>
        </p:nvSpPr>
        <p:spPr>
          <a:xfrm>
            <a:off x="2689274" y="866614"/>
            <a:ext cx="1364566" cy="400110"/>
          </a:xfrm>
          <a:prstGeom prst="rect">
            <a:avLst/>
          </a:prstGeom>
          <a:noFill/>
        </p:spPr>
        <p:txBody>
          <a:bodyPr wrap="square" rtlCol="0">
            <a:spAutoFit/>
          </a:bodyPr>
          <a:lstStyle/>
          <a:p>
            <a:r>
              <a:rPr lang="nl-NL" sz="2000" b="1" dirty="0"/>
              <a:t>Ja</a:t>
            </a:r>
            <a:endParaRPr lang="nl-NL" b="1" dirty="0"/>
          </a:p>
        </p:txBody>
      </p:sp>
      <p:sp>
        <p:nvSpPr>
          <p:cNvPr id="14" name="Pijl: omhoog 13">
            <a:extLst>
              <a:ext uri="{FF2B5EF4-FFF2-40B4-BE49-F238E27FC236}">
                <a16:creationId xmlns:a16="http://schemas.microsoft.com/office/drawing/2014/main" id="{390AF0D9-7560-49C1-8348-A8AC63793A4E}"/>
              </a:ext>
            </a:extLst>
          </p:cNvPr>
          <p:cNvSpPr/>
          <p:nvPr/>
        </p:nvSpPr>
        <p:spPr>
          <a:xfrm rot="11542311">
            <a:off x="983834" y="3136900"/>
            <a:ext cx="463932" cy="1533378"/>
          </a:xfrm>
          <a:prstGeom prst="upArrow">
            <a:avLst>
              <a:gd name="adj1" fmla="val 23790"/>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493BAF57-D782-4551-BD22-A301135DCBE7}"/>
              </a:ext>
            </a:extLst>
          </p:cNvPr>
          <p:cNvPicPr>
            <a:picLocks noChangeAspect="1"/>
          </p:cNvPicPr>
          <p:nvPr/>
        </p:nvPicPr>
        <p:blipFill>
          <a:blip r:embed="rId3"/>
          <a:stretch>
            <a:fillRect/>
          </a:stretch>
        </p:blipFill>
        <p:spPr>
          <a:xfrm flipH="1">
            <a:off x="2517411" y="3161181"/>
            <a:ext cx="508991" cy="1518036"/>
          </a:xfrm>
          <a:prstGeom prst="rect">
            <a:avLst/>
          </a:prstGeom>
        </p:spPr>
      </p:pic>
      <p:sp>
        <p:nvSpPr>
          <p:cNvPr id="16" name="Ovaal 15">
            <a:extLst>
              <a:ext uri="{FF2B5EF4-FFF2-40B4-BE49-F238E27FC236}">
                <a16:creationId xmlns:a16="http://schemas.microsoft.com/office/drawing/2014/main" id="{3F2B03CF-F634-4298-AE06-9229A654D22D}"/>
              </a:ext>
            </a:extLst>
          </p:cNvPr>
          <p:cNvSpPr/>
          <p:nvPr/>
        </p:nvSpPr>
        <p:spPr>
          <a:xfrm>
            <a:off x="157516" y="4868390"/>
            <a:ext cx="1844785"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Zonder klimhulp</a:t>
            </a:r>
          </a:p>
        </p:txBody>
      </p:sp>
      <p:sp>
        <p:nvSpPr>
          <p:cNvPr id="18" name="Ovaal 17">
            <a:extLst>
              <a:ext uri="{FF2B5EF4-FFF2-40B4-BE49-F238E27FC236}">
                <a16:creationId xmlns:a16="http://schemas.microsoft.com/office/drawing/2014/main" id="{0A4B1A2A-267F-4EEF-B974-86A25049D1B1}"/>
              </a:ext>
            </a:extLst>
          </p:cNvPr>
          <p:cNvSpPr/>
          <p:nvPr/>
        </p:nvSpPr>
        <p:spPr>
          <a:xfrm>
            <a:off x="2104009" y="4868390"/>
            <a:ext cx="1844785"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Met klimhulp</a:t>
            </a:r>
          </a:p>
        </p:txBody>
      </p:sp>
      <p:sp>
        <p:nvSpPr>
          <p:cNvPr id="20" name="Ovaal 19">
            <a:extLst>
              <a:ext uri="{FF2B5EF4-FFF2-40B4-BE49-F238E27FC236}">
                <a16:creationId xmlns:a16="http://schemas.microsoft.com/office/drawing/2014/main" id="{4AEA6B02-4420-4063-A915-219386E76FFB}"/>
              </a:ext>
            </a:extLst>
          </p:cNvPr>
          <p:cNvSpPr/>
          <p:nvPr/>
        </p:nvSpPr>
        <p:spPr>
          <a:xfrm>
            <a:off x="8141271" y="3468302"/>
            <a:ext cx="3860816" cy="1849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Organisch substraat </a:t>
            </a:r>
            <a:r>
              <a:rPr lang="nl-NL" sz="2000" b="1" i="1" dirty="0"/>
              <a:t>voedend</a:t>
            </a:r>
            <a:r>
              <a:rPr lang="nl-NL" sz="2000" dirty="0"/>
              <a:t> </a:t>
            </a:r>
          </a:p>
          <a:p>
            <a:pPr algn="ctr"/>
            <a:r>
              <a:rPr lang="nl-NL" sz="2000" dirty="0"/>
              <a:t>(veenmos, potgrond </a:t>
            </a:r>
            <a:r>
              <a:rPr lang="nl-NL" sz="2000" dirty="0" err="1"/>
              <a:t>enz</a:t>
            </a:r>
            <a:r>
              <a:rPr lang="nl-NL" sz="2000" dirty="0"/>
              <a:t>)</a:t>
            </a:r>
          </a:p>
        </p:txBody>
      </p:sp>
      <p:sp>
        <p:nvSpPr>
          <p:cNvPr id="21" name="Ovaal 20">
            <a:extLst>
              <a:ext uri="{FF2B5EF4-FFF2-40B4-BE49-F238E27FC236}">
                <a16:creationId xmlns:a16="http://schemas.microsoft.com/office/drawing/2014/main" id="{20F2E156-FA18-4AA1-A606-F6DBB989E276}"/>
              </a:ext>
            </a:extLst>
          </p:cNvPr>
          <p:cNvSpPr/>
          <p:nvPr/>
        </p:nvSpPr>
        <p:spPr>
          <a:xfrm>
            <a:off x="4209936" y="3468302"/>
            <a:ext cx="3860816" cy="1849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Inerte substraat </a:t>
            </a:r>
          </a:p>
          <a:p>
            <a:pPr algn="ctr"/>
            <a:r>
              <a:rPr lang="nl-NL" sz="2000" b="1" i="1" dirty="0"/>
              <a:t>niet voedend </a:t>
            </a:r>
            <a:r>
              <a:rPr lang="nl-NL" sz="2000" dirty="0"/>
              <a:t> (hydrocultuur: steenwol, lavakorrel textiel </a:t>
            </a:r>
            <a:r>
              <a:rPr lang="nl-NL" sz="2000" dirty="0" err="1"/>
              <a:t>enz</a:t>
            </a:r>
            <a:r>
              <a:rPr lang="nl-NL" sz="2000" dirty="0"/>
              <a:t>)</a:t>
            </a:r>
          </a:p>
        </p:txBody>
      </p:sp>
      <p:sp>
        <p:nvSpPr>
          <p:cNvPr id="22" name="Ovaal 21">
            <a:extLst>
              <a:ext uri="{FF2B5EF4-FFF2-40B4-BE49-F238E27FC236}">
                <a16:creationId xmlns:a16="http://schemas.microsoft.com/office/drawing/2014/main" id="{81DF8557-25AB-4DB9-B7FD-9A79025BFCCD}"/>
              </a:ext>
            </a:extLst>
          </p:cNvPr>
          <p:cNvSpPr/>
          <p:nvPr/>
        </p:nvSpPr>
        <p:spPr>
          <a:xfrm>
            <a:off x="4887199" y="5697140"/>
            <a:ext cx="1125415" cy="111307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DIK</a:t>
            </a:r>
          </a:p>
        </p:txBody>
      </p:sp>
      <p:sp>
        <p:nvSpPr>
          <p:cNvPr id="23" name="Ovaal 22">
            <a:extLst>
              <a:ext uri="{FF2B5EF4-FFF2-40B4-BE49-F238E27FC236}">
                <a16:creationId xmlns:a16="http://schemas.microsoft.com/office/drawing/2014/main" id="{8B74EA59-3618-4EE5-AB9E-BF865FB889D9}"/>
              </a:ext>
            </a:extLst>
          </p:cNvPr>
          <p:cNvSpPr/>
          <p:nvPr/>
        </p:nvSpPr>
        <p:spPr>
          <a:xfrm>
            <a:off x="8743071" y="5679941"/>
            <a:ext cx="1125415" cy="111307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DIK</a:t>
            </a:r>
          </a:p>
        </p:txBody>
      </p:sp>
      <p:sp>
        <p:nvSpPr>
          <p:cNvPr id="24" name="Ovaal 23">
            <a:extLst>
              <a:ext uri="{FF2B5EF4-FFF2-40B4-BE49-F238E27FC236}">
                <a16:creationId xmlns:a16="http://schemas.microsoft.com/office/drawing/2014/main" id="{CD94E614-09F1-45BE-8E2A-D6B4AE26076B}"/>
              </a:ext>
            </a:extLst>
          </p:cNvPr>
          <p:cNvSpPr/>
          <p:nvPr/>
        </p:nvSpPr>
        <p:spPr>
          <a:xfrm>
            <a:off x="6483882" y="5699635"/>
            <a:ext cx="1125415" cy="5565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dun</a:t>
            </a:r>
          </a:p>
        </p:txBody>
      </p:sp>
      <p:sp>
        <p:nvSpPr>
          <p:cNvPr id="25" name="Ovaal 24">
            <a:extLst>
              <a:ext uri="{FF2B5EF4-FFF2-40B4-BE49-F238E27FC236}">
                <a16:creationId xmlns:a16="http://schemas.microsoft.com/office/drawing/2014/main" id="{D457DC12-C183-4744-982D-A68784872B90}"/>
              </a:ext>
            </a:extLst>
          </p:cNvPr>
          <p:cNvSpPr/>
          <p:nvPr/>
        </p:nvSpPr>
        <p:spPr>
          <a:xfrm>
            <a:off x="10339754" y="5798555"/>
            <a:ext cx="1125415" cy="5565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dun</a:t>
            </a:r>
          </a:p>
        </p:txBody>
      </p:sp>
      <p:sp>
        <p:nvSpPr>
          <p:cNvPr id="27" name="Pijl: gebogen 26">
            <a:extLst>
              <a:ext uri="{FF2B5EF4-FFF2-40B4-BE49-F238E27FC236}">
                <a16:creationId xmlns:a16="http://schemas.microsoft.com/office/drawing/2014/main" id="{9DC4A056-4330-4775-9617-864C8CF14195}"/>
              </a:ext>
            </a:extLst>
          </p:cNvPr>
          <p:cNvSpPr/>
          <p:nvPr/>
        </p:nvSpPr>
        <p:spPr>
          <a:xfrm rot="5400000" flipV="1">
            <a:off x="6716694" y="1462856"/>
            <a:ext cx="834947" cy="2367068"/>
          </a:xfrm>
          <a:prstGeom prst="bentArrow">
            <a:avLst>
              <a:gd name="adj1" fmla="val 14634"/>
              <a:gd name="adj2" fmla="val 20832"/>
              <a:gd name="adj3" fmla="val 25000"/>
              <a:gd name="adj4" fmla="val 4375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Pijl: omhoog 27">
            <a:extLst>
              <a:ext uri="{FF2B5EF4-FFF2-40B4-BE49-F238E27FC236}">
                <a16:creationId xmlns:a16="http://schemas.microsoft.com/office/drawing/2014/main" id="{171DD91B-DC40-496D-ACC0-FA7135AEE7BC}"/>
              </a:ext>
            </a:extLst>
          </p:cNvPr>
          <p:cNvSpPr/>
          <p:nvPr/>
        </p:nvSpPr>
        <p:spPr>
          <a:xfrm rot="11641822" flipH="1">
            <a:off x="5427143" y="5139857"/>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Pijl: omhoog 28">
            <a:extLst>
              <a:ext uri="{FF2B5EF4-FFF2-40B4-BE49-F238E27FC236}">
                <a16:creationId xmlns:a16="http://schemas.microsoft.com/office/drawing/2014/main" id="{5DCCC8C6-3AEA-4954-8657-CF5077C8DF3B}"/>
              </a:ext>
            </a:extLst>
          </p:cNvPr>
          <p:cNvSpPr/>
          <p:nvPr/>
        </p:nvSpPr>
        <p:spPr>
          <a:xfrm rot="10800000">
            <a:off x="9674589" y="2902599"/>
            <a:ext cx="399882" cy="527767"/>
          </a:xfrm>
          <a:prstGeom prst="upArrow">
            <a:avLst>
              <a:gd name="adj1" fmla="val 23790"/>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Pijl: omhoog 31">
            <a:extLst>
              <a:ext uri="{FF2B5EF4-FFF2-40B4-BE49-F238E27FC236}">
                <a16:creationId xmlns:a16="http://schemas.microsoft.com/office/drawing/2014/main" id="{6C233430-74EA-4D69-BFCD-A713DA61E2B8}"/>
              </a:ext>
            </a:extLst>
          </p:cNvPr>
          <p:cNvSpPr/>
          <p:nvPr/>
        </p:nvSpPr>
        <p:spPr>
          <a:xfrm rot="9577961" flipH="1">
            <a:off x="6619735" y="5129425"/>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Pijl: omhoog 32">
            <a:extLst>
              <a:ext uri="{FF2B5EF4-FFF2-40B4-BE49-F238E27FC236}">
                <a16:creationId xmlns:a16="http://schemas.microsoft.com/office/drawing/2014/main" id="{20312046-3C5E-4996-BF3E-725A804668E0}"/>
              </a:ext>
            </a:extLst>
          </p:cNvPr>
          <p:cNvSpPr/>
          <p:nvPr/>
        </p:nvSpPr>
        <p:spPr>
          <a:xfrm rot="9577961" flipH="1">
            <a:off x="10560929" y="5158404"/>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Pijl: omhoog 33">
            <a:extLst>
              <a:ext uri="{FF2B5EF4-FFF2-40B4-BE49-F238E27FC236}">
                <a16:creationId xmlns:a16="http://schemas.microsoft.com/office/drawing/2014/main" id="{29A3CBC7-7546-4FC9-88EF-B349D1FEBB27}"/>
              </a:ext>
            </a:extLst>
          </p:cNvPr>
          <p:cNvSpPr/>
          <p:nvPr/>
        </p:nvSpPr>
        <p:spPr>
          <a:xfrm rot="11641822" flipH="1">
            <a:off x="9178150" y="5145467"/>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4D7FB81B-7B21-4310-A06F-4F276940ABD6}"/>
              </a:ext>
            </a:extLst>
          </p:cNvPr>
          <p:cNvPicPr>
            <a:picLocks noChangeAspect="1"/>
          </p:cNvPicPr>
          <p:nvPr/>
        </p:nvPicPr>
        <p:blipFill rotWithShape="1">
          <a:blip r:embed="rId4"/>
          <a:srcRect l="23345" t="3876"/>
          <a:stretch/>
        </p:blipFill>
        <p:spPr>
          <a:xfrm>
            <a:off x="2039009" y="4691061"/>
            <a:ext cx="1945757" cy="1829943"/>
          </a:xfrm>
          <a:prstGeom prst="rect">
            <a:avLst/>
          </a:prstGeom>
        </p:spPr>
      </p:pic>
      <p:pic>
        <p:nvPicPr>
          <p:cNvPr id="3" name="Afbeelding 2">
            <a:extLst>
              <a:ext uri="{FF2B5EF4-FFF2-40B4-BE49-F238E27FC236}">
                <a16:creationId xmlns:a16="http://schemas.microsoft.com/office/drawing/2014/main" id="{D7AC4354-28FA-49B7-B814-B5407E128809}"/>
              </a:ext>
            </a:extLst>
          </p:cNvPr>
          <p:cNvPicPr>
            <a:picLocks noChangeAspect="1"/>
          </p:cNvPicPr>
          <p:nvPr/>
        </p:nvPicPr>
        <p:blipFill rotWithShape="1">
          <a:blip r:embed="rId5"/>
          <a:srcRect l="30833"/>
          <a:stretch/>
        </p:blipFill>
        <p:spPr>
          <a:xfrm>
            <a:off x="103791" y="4668214"/>
            <a:ext cx="1918625" cy="1849286"/>
          </a:xfrm>
          <a:prstGeom prst="rect">
            <a:avLst/>
          </a:prstGeom>
        </p:spPr>
      </p:pic>
      <p:pic>
        <p:nvPicPr>
          <p:cNvPr id="6" name="Afbeelding 5">
            <a:extLst>
              <a:ext uri="{FF2B5EF4-FFF2-40B4-BE49-F238E27FC236}">
                <a16:creationId xmlns:a16="http://schemas.microsoft.com/office/drawing/2014/main" id="{AE0D0D71-7CE4-4075-BEC9-7397B7D9CF0F}"/>
              </a:ext>
            </a:extLst>
          </p:cNvPr>
          <p:cNvPicPr>
            <a:picLocks noChangeAspect="1"/>
          </p:cNvPicPr>
          <p:nvPr/>
        </p:nvPicPr>
        <p:blipFill rotWithShape="1">
          <a:blip r:embed="rId6"/>
          <a:srcRect l="31339"/>
          <a:stretch/>
        </p:blipFill>
        <p:spPr>
          <a:xfrm>
            <a:off x="10074692" y="4715600"/>
            <a:ext cx="1972993" cy="1850963"/>
          </a:xfrm>
          <a:prstGeom prst="rect">
            <a:avLst/>
          </a:prstGeom>
        </p:spPr>
      </p:pic>
      <p:pic>
        <p:nvPicPr>
          <p:cNvPr id="9" name="Afbeelding 8">
            <a:extLst>
              <a:ext uri="{FF2B5EF4-FFF2-40B4-BE49-F238E27FC236}">
                <a16:creationId xmlns:a16="http://schemas.microsoft.com/office/drawing/2014/main" id="{DC4681B4-24C4-4E3E-8004-BC4745BC904A}"/>
              </a:ext>
            </a:extLst>
          </p:cNvPr>
          <p:cNvPicPr>
            <a:picLocks noChangeAspect="1"/>
          </p:cNvPicPr>
          <p:nvPr/>
        </p:nvPicPr>
        <p:blipFill rotWithShape="1">
          <a:blip r:embed="rId7"/>
          <a:srcRect l="29184" r="3190"/>
          <a:stretch/>
        </p:blipFill>
        <p:spPr>
          <a:xfrm>
            <a:off x="6142643" y="4675999"/>
            <a:ext cx="1849441" cy="1818237"/>
          </a:xfrm>
          <a:prstGeom prst="rect">
            <a:avLst/>
          </a:prstGeom>
        </p:spPr>
      </p:pic>
      <p:pic>
        <p:nvPicPr>
          <p:cNvPr id="12" name="Afbeelding 11">
            <a:extLst>
              <a:ext uri="{FF2B5EF4-FFF2-40B4-BE49-F238E27FC236}">
                <a16:creationId xmlns:a16="http://schemas.microsoft.com/office/drawing/2014/main" id="{CD9BBCFA-B444-4F1C-9B73-557910519945}"/>
              </a:ext>
            </a:extLst>
          </p:cNvPr>
          <p:cNvPicPr>
            <a:picLocks noChangeAspect="1"/>
          </p:cNvPicPr>
          <p:nvPr/>
        </p:nvPicPr>
        <p:blipFill rotWithShape="1">
          <a:blip r:embed="rId8"/>
          <a:srcRect l="10814" r="19904"/>
          <a:stretch/>
        </p:blipFill>
        <p:spPr>
          <a:xfrm>
            <a:off x="4572686" y="4271561"/>
            <a:ext cx="1787090" cy="1830547"/>
          </a:xfrm>
          <a:prstGeom prst="rect">
            <a:avLst/>
          </a:prstGeom>
        </p:spPr>
      </p:pic>
      <p:pic>
        <p:nvPicPr>
          <p:cNvPr id="17" name="Afbeelding 16">
            <a:extLst>
              <a:ext uri="{FF2B5EF4-FFF2-40B4-BE49-F238E27FC236}">
                <a16:creationId xmlns:a16="http://schemas.microsoft.com/office/drawing/2014/main" id="{CA55B48A-5EA8-4BD8-94B3-F1EF8ABE5D76}"/>
              </a:ext>
            </a:extLst>
          </p:cNvPr>
          <p:cNvPicPr>
            <a:picLocks noChangeAspect="1"/>
          </p:cNvPicPr>
          <p:nvPr/>
        </p:nvPicPr>
        <p:blipFill rotWithShape="1">
          <a:blip r:embed="rId9"/>
          <a:srcRect l="17633" t="9092" r="21565"/>
          <a:stretch/>
        </p:blipFill>
        <p:spPr>
          <a:xfrm>
            <a:off x="8137552" y="4698957"/>
            <a:ext cx="1939176" cy="1867606"/>
          </a:xfrm>
          <a:prstGeom prst="rect">
            <a:avLst/>
          </a:prstGeom>
        </p:spPr>
      </p:pic>
    </p:spTree>
    <p:extLst>
      <p:ext uri="{BB962C8B-B14F-4D97-AF65-F5344CB8AC3E}">
        <p14:creationId xmlns:p14="http://schemas.microsoft.com/office/powerpoint/2010/main" val="40260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AA2831E-48B7-4C1D-A4A0-256895C79402}"/>
              </a:ext>
            </a:extLst>
          </p:cNvPr>
          <p:cNvSpPr/>
          <p:nvPr/>
        </p:nvSpPr>
        <p:spPr>
          <a:xfrm>
            <a:off x="4501662" y="323556"/>
            <a:ext cx="2897944" cy="116761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Grondgebonden</a:t>
            </a:r>
            <a:r>
              <a:rPr lang="nl-NL" dirty="0"/>
              <a:t> </a:t>
            </a:r>
          </a:p>
        </p:txBody>
      </p:sp>
      <p:sp>
        <p:nvSpPr>
          <p:cNvPr id="5" name="Pijl: gebogen 4">
            <a:extLst>
              <a:ext uri="{FF2B5EF4-FFF2-40B4-BE49-F238E27FC236}">
                <a16:creationId xmlns:a16="http://schemas.microsoft.com/office/drawing/2014/main" id="{BC4144AB-AB6D-412C-9E33-6891DF2BAAE1}"/>
              </a:ext>
            </a:extLst>
          </p:cNvPr>
          <p:cNvSpPr/>
          <p:nvPr/>
        </p:nvSpPr>
        <p:spPr>
          <a:xfrm rot="5400000">
            <a:off x="8457392" y="-109829"/>
            <a:ext cx="834947" cy="2367066"/>
          </a:xfrm>
          <a:prstGeom prst="bentArrow">
            <a:avLst>
              <a:gd name="adj1" fmla="val 14634"/>
              <a:gd name="adj2" fmla="val 20832"/>
              <a:gd name="adj3" fmla="val 25000"/>
              <a:gd name="adj4" fmla="val 4375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7" name="Afbeelding 6">
            <a:extLst>
              <a:ext uri="{FF2B5EF4-FFF2-40B4-BE49-F238E27FC236}">
                <a16:creationId xmlns:a16="http://schemas.microsoft.com/office/drawing/2014/main" id="{B97F4800-8608-46A6-A7C7-E3342FB3AC31}"/>
              </a:ext>
            </a:extLst>
          </p:cNvPr>
          <p:cNvPicPr>
            <a:picLocks noChangeAspect="1"/>
          </p:cNvPicPr>
          <p:nvPr/>
        </p:nvPicPr>
        <p:blipFill>
          <a:blip r:embed="rId2"/>
          <a:stretch>
            <a:fillRect/>
          </a:stretch>
        </p:blipFill>
        <p:spPr>
          <a:xfrm flipH="1">
            <a:off x="1842869" y="656230"/>
            <a:ext cx="2367067" cy="853514"/>
          </a:xfrm>
          <a:prstGeom prst="rect">
            <a:avLst/>
          </a:prstGeom>
        </p:spPr>
      </p:pic>
      <p:sp>
        <p:nvSpPr>
          <p:cNvPr id="8" name="Ovaal 7">
            <a:extLst>
              <a:ext uri="{FF2B5EF4-FFF2-40B4-BE49-F238E27FC236}">
                <a16:creationId xmlns:a16="http://schemas.microsoft.com/office/drawing/2014/main" id="{C07F3559-5511-455C-A29F-CFB7C3B0390D}"/>
              </a:ext>
            </a:extLst>
          </p:cNvPr>
          <p:cNvSpPr/>
          <p:nvPr/>
        </p:nvSpPr>
        <p:spPr>
          <a:xfrm>
            <a:off x="8271803" y="1634008"/>
            <a:ext cx="3193366" cy="130379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Living Wall </a:t>
            </a:r>
            <a:r>
              <a:rPr lang="nl-NL" sz="2400" dirty="0" err="1"/>
              <a:t>Systeems</a:t>
            </a:r>
            <a:endParaRPr lang="nl-NL" sz="2400" dirty="0"/>
          </a:p>
        </p:txBody>
      </p:sp>
      <p:sp>
        <p:nvSpPr>
          <p:cNvPr id="10" name="Ovaal 9">
            <a:extLst>
              <a:ext uri="{FF2B5EF4-FFF2-40B4-BE49-F238E27FC236}">
                <a16:creationId xmlns:a16="http://schemas.microsoft.com/office/drawing/2014/main" id="{87B7B06C-5315-4F9C-BA37-403E557B8216}"/>
              </a:ext>
            </a:extLst>
          </p:cNvPr>
          <p:cNvSpPr/>
          <p:nvPr/>
        </p:nvSpPr>
        <p:spPr>
          <a:xfrm>
            <a:off x="405618" y="1634008"/>
            <a:ext cx="3193366"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Groene Gevels</a:t>
            </a:r>
          </a:p>
        </p:txBody>
      </p:sp>
      <p:sp>
        <p:nvSpPr>
          <p:cNvPr id="11" name="Tekstvak 10">
            <a:extLst>
              <a:ext uri="{FF2B5EF4-FFF2-40B4-BE49-F238E27FC236}">
                <a16:creationId xmlns:a16="http://schemas.microsoft.com/office/drawing/2014/main" id="{5F4CB331-3354-495F-B89F-BCEDDA642AE5}"/>
              </a:ext>
            </a:extLst>
          </p:cNvPr>
          <p:cNvSpPr txBox="1"/>
          <p:nvPr/>
        </p:nvSpPr>
        <p:spPr>
          <a:xfrm>
            <a:off x="8874865" y="873649"/>
            <a:ext cx="1364566" cy="400110"/>
          </a:xfrm>
          <a:prstGeom prst="rect">
            <a:avLst/>
          </a:prstGeom>
          <a:noFill/>
        </p:spPr>
        <p:txBody>
          <a:bodyPr wrap="square" rtlCol="0">
            <a:spAutoFit/>
          </a:bodyPr>
          <a:lstStyle/>
          <a:p>
            <a:r>
              <a:rPr lang="nl-NL" sz="2000" b="1" dirty="0"/>
              <a:t>Nee</a:t>
            </a:r>
            <a:endParaRPr lang="nl-NL" b="1" dirty="0"/>
          </a:p>
        </p:txBody>
      </p:sp>
      <p:sp>
        <p:nvSpPr>
          <p:cNvPr id="13" name="Tekstvak 12">
            <a:extLst>
              <a:ext uri="{FF2B5EF4-FFF2-40B4-BE49-F238E27FC236}">
                <a16:creationId xmlns:a16="http://schemas.microsoft.com/office/drawing/2014/main" id="{C5B70349-5F90-41CC-8C00-23385042A38A}"/>
              </a:ext>
            </a:extLst>
          </p:cNvPr>
          <p:cNvSpPr txBox="1"/>
          <p:nvPr/>
        </p:nvSpPr>
        <p:spPr>
          <a:xfrm>
            <a:off x="2689274" y="866614"/>
            <a:ext cx="1364566" cy="400110"/>
          </a:xfrm>
          <a:prstGeom prst="rect">
            <a:avLst/>
          </a:prstGeom>
          <a:noFill/>
        </p:spPr>
        <p:txBody>
          <a:bodyPr wrap="square" rtlCol="0">
            <a:spAutoFit/>
          </a:bodyPr>
          <a:lstStyle/>
          <a:p>
            <a:r>
              <a:rPr lang="nl-NL" sz="2000" b="1" dirty="0"/>
              <a:t>Ja</a:t>
            </a:r>
            <a:endParaRPr lang="nl-NL" b="1" dirty="0"/>
          </a:p>
        </p:txBody>
      </p:sp>
      <p:sp>
        <p:nvSpPr>
          <p:cNvPr id="14" name="Pijl: omhoog 13">
            <a:extLst>
              <a:ext uri="{FF2B5EF4-FFF2-40B4-BE49-F238E27FC236}">
                <a16:creationId xmlns:a16="http://schemas.microsoft.com/office/drawing/2014/main" id="{390AF0D9-7560-49C1-8348-A8AC63793A4E}"/>
              </a:ext>
            </a:extLst>
          </p:cNvPr>
          <p:cNvSpPr/>
          <p:nvPr/>
        </p:nvSpPr>
        <p:spPr>
          <a:xfrm rot="11542311">
            <a:off x="983834" y="3136900"/>
            <a:ext cx="463932" cy="1533378"/>
          </a:xfrm>
          <a:prstGeom prst="upArrow">
            <a:avLst>
              <a:gd name="adj1" fmla="val 23790"/>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493BAF57-D782-4551-BD22-A301135DCBE7}"/>
              </a:ext>
            </a:extLst>
          </p:cNvPr>
          <p:cNvPicPr>
            <a:picLocks noChangeAspect="1"/>
          </p:cNvPicPr>
          <p:nvPr/>
        </p:nvPicPr>
        <p:blipFill>
          <a:blip r:embed="rId3"/>
          <a:stretch>
            <a:fillRect/>
          </a:stretch>
        </p:blipFill>
        <p:spPr>
          <a:xfrm flipH="1">
            <a:off x="2517411" y="3161181"/>
            <a:ext cx="508991" cy="1518036"/>
          </a:xfrm>
          <a:prstGeom prst="rect">
            <a:avLst/>
          </a:prstGeom>
        </p:spPr>
      </p:pic>
      <p:sp>
        <p:nvSpPr>
          <p:cNvPr id="16" name="Ovaal 15">
            <a:extLst>
              <a:ext uri="{FF2B5EF4-FFF2-40B4-BE49-F238E27FC236}">
                <a16:creationId xmlns:a16="http://schemas.microsoft.com/office/drawing/2014/main" id="{3F2B03CF-F634-4298-AE06-9229A654D22D}"/>
              </a:ext>
            </a:extLst>
          </p:cNvPr>
          <p:cNvSpPr/>
          <p:nvPr/>
        </p:nvSpPr>
        <p:spPr>
          <a:xfrm>
            <a:off x="157516" y="4868390"/>
            <a:ext cx="1844785"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Zonder klimhulp</a:t>
            </a:r>
          </a:p>
        </p:txBody>
      </p:sp>
      <p:sp>
        <p:nvSpPr>
          <p:cNvPr id="18" name="Ovaal 17">
            <a:extLst>
              <a:ext uri="{FF2B5EF4-FFF2-40B4-BE49-F238E27FC236}">
                <a16:creationId xmlns:a16="http://schemas.microsoft.com/office/drawing/2014/main" id="{0A4B1A2A-267F-4EEF-B974-86A25049D1B1}"/>
              </a:ext>
            </a:extLst>
          </p:cNvPr>
          <p:cNvSpPr/>
          <p:nvPr/>
        </p:nvSpPr>
        <p:spPr>
          <a:xfrm>
            <a:off x="2104009" y="4868390"/>
            <a:ext cx="1844785" cy="1303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Met klimhulp</a:t>
            </a:r>
          </a:p>
        </p:txBody>
      </p:sp>
      <p:sp>
        <p:nvSpPr>
          <p:cNvPr id="20" name="Ovaal 19">
            <a:extLst>
              <a:ext uri="{FF2B5EF4-FFF2-40B4-BE49-F238E27FC236}">
                <a16:creationId xmlns:a16="http://schemas.microsoft.com/office/drawing/2014/main" id="{4AEA6B02-4420-4063-A915-219386E76FFB}"/>
              </a:ext>
            </a:extLst>
          </p:cNvPr>
          <p:cNvSpPr/>
          <p:nvPr/>
        </p:nvSpPr>
        <p:spPr>
          <a:xfrm>
            <a:off x="8141271" y="3468302"/>
            <a:ext cx="3860816" cy="1849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Organisch substraat </a:t>
            </a:r>
            <a:r>
              <a:rPr lang="nl-NL" sz="2000" b="1" i="1" dirty="0"/>
              <a:t>voedend</a:t>
            </a:r>
            <a:r>
              <a:rPr lang="nl-NL" sz="2000" dirty="0"/>
              <a:t> </a:t>
            </a:r>
          </a:p>
          <a:p>
            <a:pPr algn="ctr"/>
            <a:r>
              <a:rPr lang="nl-NL" sz="2000" dirty="0"/>
              <a:t>(veenmos, potgrond </a:t>
            </a:r>
            <a:r>
              <a:rPr lang="nl-NL" sz="2000" dirty="0" err="1"/>
              <a:t>enz</a:t>
            </a:r>
            <a:r>
              <a:rPr lang="nl-NL" sz="2000" dirty="0"/>
              <a:t>)</a:t>
            </a:r>
          </a:p>
        </p:txBody>
      </p:sp>
      <p:sp>
        <p:nvSpPr>
          <p:cNvPr id="21" name="Ovaal 20">
            <a:extLst>
              <a:ext uri="{FF2B5EF4-FFF2-40B4-BE49-F238E27FC236}">
                <a16:creationId xmlns:a16="http://schemas.microsoft.com/office/drawing/2014/main" id="{20F2E156-FA18-4AA1-A606-F6DBB989E276}"/>
              </a:ext>
            </a:extLst>
          </p:cNvPr>
          <p:cNvSpPr/>
          <p:nvPr/>
        </p:nvSpPr>
        <p:spPr>
          <a:xfrm>
            <a:off x="4209936" y="3468302"/>
            <a:ext cx="3860816" cy="1849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Inerte substraat </a:t>
            </a:r>
          </a:p>
          <a:p>
            <a:pPr algn="ctr"/>
            <a:r>
              <a:rPr lang="nl-NL" sz="2000" b="1" i="1" dirty="0"/>
              <a:t>niet voedend </a:t>
            </a:r>
            <a:r>
              <a:rPr lang="nl-NL" sz="2000" dirty="0"/>
              <a:t> (hydrocultuur: steenwol, lavakorrel textiel </a:t>
            </a:r>
            <a:r>
              <a:rPr lang="nl-NL" sz="2000" dirty="0" err="1"/>
              <a:t>enz</a:t>
            </a:r>
            <a:r>
              <a:rPr lang="nl-NL" sz="2000" dirty="0"/>
              <a:t>)</a:t>
            </a:r>
          </a:p>
        </p:txBody>
      </p:sp>
      <p:sp>
        <p:nvSpPr>
          <p:cNvPr id="22" name="Ovaal 21">
            <a:extLst>
              <a:ext uri="{FF2B5EF4-FFF2-40B4-BE49-F238E27FC236}">
                <a16:creationId xmlns:a16="http://schemas.microsoft.com/office/drawing/2014/main" id="{81DF8557-25AB-4DB9-B7FD-9A79025BFCCD}"/>
              </a:ext>
            </a:extLst>
          </p:cNvPr>
          <p:cNvSpPr/>
          <p:nvPr/>
        </p:nvSpPr>
        <p:spPr>
          <a:xfrm>
            <a:off x="4887199" y="5697140"/>
            <a:ext cx="1125415" cy="111307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DIK</a:t>
            </a:r>
          </a:p>
        </p:txBody>
      </p:sp>
      <p:sp>
        <p:nvSpPr>
          <p:cNvPr id="23" name="Ovaal 22">
            <a:extLst>
              <a:ext uri="{FF2B5EF4-FFF2-40B4-BE49-F238E27FC236}">
                <a16:creationId xmlns:a16="http://schemas.microsoft.com/office/drawing/2014/main" id="{8B74EA59-3618-4EE5-AB9E-BF865FB889D9}"/>
              </a:ext>
            </a:extLst>
          </p:cNvPr>
          <p:cNvSpPr/>
          <p:nvPr/>
        </p:nvSpPr>
        <p:spPr>
          <a:xfrm>
            <a:off x="8743071" y="5679941"/>
            <a:ext cx="1125415" cy="111307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DIK</a:t>
            </a:r>
          </a:p>
        </p:txBody>
      </p:sp>
      <p:sp>
        <p:nvSpPr>
          <p:cNvPr id="24" name="Ovaal 23">
            <a:extLst>
              <a:ext uri="{FF2B5EF4-FFF2-40B4-BE49-F238E27FC236}">
                <a16:creationId xmlns:a16="http://schemas.microsoft.com/office/drawing/2014/main" id="{CD94E614-09F1-45BE-8E2A-D6B4AE26076B}"/>
              </a:ext>
            </a:extLst>
          </p:cNvPr>
          <p:cNvSpPr/>
          <p:nvPr/>
        </p:nvSpPr>
        <p:spPr>
          <a:xfrm>
            <a:off x="6483882" y="5699635"/>
            <a:ext cx="1125415" cy="5565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dun</a:t>
            </a:r>
          </a:p>
        </p:txBody>
      </p:sp>
      <p:sp>
        <p:nvSpPr>
          <p:cNvPr id="25" name="Ovaal 24">
            <a:extLst>
              <a:ext uri="{FF2B5EF4-FFF2-40B4-BE49-F238E27FC236}">
                <a16:creationId xmlns:a16="http://schemas.microsoft.com/office/drawing/2014/main" id="{D457DC12-C183-4744-982D-A68784872B90}"/>
              </a:ext>
            </a:extLst>
          </p:cNvPr>
          <p:cNvSpPr/>
          <p:nvPr/>
        </p:nvSpPr>
        <p:spPr>
          <a:xfrm>
            <a:off x="10339754" y="5798555"/>
            <a:ext cx="1125415" cy="55653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dun</a:t>
            </a:r>
          </a:p>
        </p:txBody>
      </p:sp>
      <p:sp>
        <p:nvSpPr>
          <p:cNvPr id="27" name="Pijl: gebogen 26">
            <a:extLst>
              <a:ext uri="{FF2B5EF4-FFF2-40B4-BE49-F238E27FC236}">
                <a16:creationId xmlns:a16="http://schemas.microsoft.com/office/drawing/2014/main" id="{9DC4A056-4330-4775-9617-864C8CF14195}"/>
              </a:ext>
            </a:extLst>
          </p:cNvPr>
          <p:cNvSpPr/>
          <p:nvPr/>
        </p:nvSpPr>
        <p:spPr>
          <a:xfrm rot="5400000" flipV="1">
            <a:off x="6716694" y="1462856"/>
            <a:ext cx="834947" cy="2367068"/>
          </a:xfrm>
          <a:prstGeom prst="bentArrow">
            <a:avLst>
              <a:gd name="adj1" fmla="val 14634"/>
              <a:gd name="adj2" fmla="val 20832"/>
              <a:gd name="adj3" fmla="val 25000"/>
              <a:gd name="adj4" fmla="val 4375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Pijl: omhoog 27">
            <a:extLst>
              <a:ext uri="{FF2B5EF4-FFF2-40B4-BE49-F238E27FC236}">
                <a16:creationId xmlns:a16="http://schemas.microsoft.com/office/drawing/2014/main" id="{171DD91B-DC40-496D-ACC0-FA7135AEE7BC}"/>
              </a:ext>
            </a:extLst>
          </p:cNvPr>
          <p:cNvSpPr/>
          <p:nvPr/>
        </p:nvSpPr>
        <p:spPr>
          <a:xfrm rot="11641822" flipH="1">
            <a:off x="5427143" y="5139857"/>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Pijl: omhoog 28">
            <a:extLst>
              <a:ext uri="{FF2B5EF4-FFF2-40B4-BE49-F238E27FC236}">
                <a16:creationId xmlns:a16="http://schemas.microsoft.com/office/drawing/2014/main" id="{5DCCC8C6-3AEA-4954-8657-CF5077C8DF3B}"/>
              </a:ext>
            </a:extLst>
          </p:cNvPr>
          <p:cNvSpPr/>
          <p:nvPr/>
        </p:nvSpPr>
        <p:spPr>
          <a:xfrm rot="10800000">
            <a:off x="9674589" y="2902599"/>
            <a:ext cx="399882" cy="527767"/>
          </a:xfrm>
          <a:prstGeom prst="upArrow">
            <a:avLst>
              <a:gd name="adj1" fmla="val 23790"/>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Pijl: omhoog 31">
            <a:extLst>
              <a:ext uri="{FF2B5EF4-FFF2-40B4-BE49-F238E27FC236}">
                <a16:creationId xmlns:a16="http://schemas.microsoft.com/office/drawing/2014/main" id="{6C233430-74EA-4D69-BFCD-A713DA61E2B8}"/>
              </a:ext>
            </a:extLst>
          </p:cNvPr>
          <p:cNvSpPr/>
          <p:nvPr/>
        </p:nvSpPr>
        <p:spPr>
          <a:xfrm rot="9577961" flipH="1">
            <a:off x="6619735" y="5129425"/>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Pijl: omhoog 32">
            <a:extLst>
              <a:ext uri="{FF2B5EF4-FFF2-40B4-BE49-F238E27FC236}">
                <a16:creationId xmlns:a16="http://schemas.microsoft.com/office/drawing/2014/main" id="{20312046-3C5E-4996-BF3E-725A804668E0}"/>
              </a:ext>
            </a:extLst>
          </p:cNvPr>
          <p:cNvSpPr/>
          <p:nvPr/>
        </p:nvSpPr>
        <p:spPr>
          <a:xfrm rot="9577961" flipH="1">
            <a:off x="10560929" y="5158404"/>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Pijl: omhoog 33">
            <a:extLst>
              <a:ext uri="{FF2B5EF4-FFF2-40B4-BE49-F238E27FC236}">
                <a16:creationId xmlns:a16="http://schemas.microsoft.com/office/drawing/2014/main" id="{29A3CBC7-7546-4FC9-88EF-B349D1FEBB27}"/>
              </a:ext>
            </a:extLst>
          </p:cNvPr>
          <p:cNvSpPr/>
          <p:nvPr/>
        </p:nvSpPr>
        <p:spPr>
          <a:xfrm rot="11641822" flipH="1">
            <a:off x="9178150" y="5145467"/>
            <a:ext cx="451530" cy="530830"/>
          </a:xfrm>
          <a:prstGeom prst="upArrow">
            <a:avLst>
              <a:gd name="adj1" fmla="val 21076"/>
              <a:gd name="adj2" fmla="val 5611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221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F0F5C-C37D-425C-BA87-7393FF5D043A}"/>
              </a:ext>
            </a:extLst>
          </p:cNvPr>
          <p:cNvSpPr>
            <a:spLocks noGrp="1"/>
          </p:cNvSpPr>
          <p:nvPr>
            <p:ph type="title"/>
          </p:nvPr>
        </p:nvSpPr>
        <p:spPr/>
        <p:txBody>
          <a:bodyPr/>
          <a:lstStyle/>
          <a:p>
            <a:r>
              <a:rPr lang="nl-NL" dirty="0"/>
              <a:t>Deel 2 van IBS -blok</a:t>
            </a:r>
          </a:p>
        </p:txBody>
      </p:sp>
    </p:spTree>
    <p:extLst>
      <p:ext uri="{BB962C8B-B14F-4D97-AF65-F5344CB8AC3E}">
        <p14:creationId xmlns:p14="http://schemas.microsoft.com/office/powerpoint/2010/main" val="403953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740AF-71F5-4F7B-9164-9A9332682A41}"/>
              </a:ext>
            </a:extLst>
          </p:cNvPr>
          <p:cNvSpPr>
            <a:spLocks noGrp="1"/>
          </p:cNvSpPr>
          <p:nvPr>
            <p:ph type="title"/>
          </p:nvPr>
        </p:nvSpPr>
        <p:spPr/>
        <p:txBody>
          <a:bodyPr/>
          <a:lstStyle/>
          <a:p>
            <a:r>
              <a:rPr lang="nl-NL" dirty="0"/>
              <a:t>WAT ZIJN WE OOK ALWEER AAN HET DOEN???</a:t>
            </a:r>
          </a:p>
        </p:txBody>
      </p:sp>
      <p:pic>
        <p:nvPicPr>
          <p:cNvPr id="3" name="Afbeelding 2">
            <a:extLst>
              <a:ext uri="{FF2B5EF4-FFF2-40B4-BE49-F238E27FC236}">
                <a16:creationId xmlns:a16="http://schemas.microsoft.com/office/drawing/2014/main" id="{F7D91590-B596-41E2-9491-C98A1F84C4A5}"/>
              </a:ext>
            </a:extLst>
          </p:cNvPr>
          <p:cNvPicPr>
            <a:picLocks noChangeAspect="1"/>
          </p:cNvPicPr>
          <p:nvPr/>
        </p:nvPicPr>
        <p:blipFill>
          <a:blip r:embed="rId2"/>
          <a:stretch>
            <a:fillRect/>
          </a:stretch>
        </p:blipFill>
        <p:spPr>
          <a:xfrm>
            <a:off x="838200" y="2354102"/>
            <a:ext cx="7806341" cy="2149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ijl: omhoog 3">
            <a:extLst>
              <a:ext uri="{FF2B5EF4-FFF2-40B4-BE49-F238E27FC236}">
                <a16:creationId xmlns:a16="http://schemas.microsoft.com/office/drawing/2014/main" id="{3915E308-C8BC-49EE-B981-CCC3A3D0A91C}"/>
              </a:ext>
            </a:extLst>
          </p:cNvPr>
          <p:cNvSpPr/>
          <p:nvPr/>
        </p:nvSpPr>
        <p:spPr>
          <a:xfrm>
            <a:off x="1033144" y="4658360"/>
            <a:ext cx="814705" cy="1685290"/>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CASUS </a:t>
            </a:r>
          </a:p>
        </p:txBody>
      </p:sp>
      <p:sp>
        <p:nvSpPr>
          <p:cNvPr id="6" name="Bijschrift: pijl-omhoog 5">
            <a:extLst>
              <a:ext uri="{FF2B5EF4-FFF2-40B4-BE49-F238E27FC236}">
                <a16:creationId xmlns:a16="http://schemas.microsoft.com/office/drawing/2014/main" id="{6ED77074-AD12-465B-8B5B-269055D9D8E9}"/>
              </a:ext>
            </a:extLst>
          </p:cNvPr>
          <p:cNvSpPr/>
          <p:nvPr/>
        </p:nvSpPr>
        <p:spPr>
          <a:xfrm>
            <a:off x="2453798" y="4571365"/>
            <a:ext cx="2628900" cy="1772285"/>
          </a:xfrm>
          <a:prstGeom prst="upArrow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n w="0"/>
                <a:solidFill>
                  <a:schemeClr val="tx1"/>
                </a:solidFill>
                <a:effectLst>
                  <a:outerShdw blurRad="38100" dist="19050" dir="2700000" algn="tl" rotWithShape="0">
                    <a:schemeClr val="dk1">
                      <a:alpha val="40000"/>
                    </a:schemeClr>
                  </a:outerShdw>
                </a:effectLst>
              </a:rPr>
              <a:t>WAT GAAN WE OP WELKE MANIER ONDERZOEKEN OM EEN GOED ADVIES TE GEVEN?</a:t>
            </a:r>
          </a:p>
        </p:txBody>
      </p:sp>
      <p:sp>
        <p:nvSpPr>
          <p:cNvPr id="7" name="Pijl: omhoog 6">
            <a:extLst>
              <a:ext uri="{FF2B5EF4-FFF2-40B4-BE49-F238E27FC236}">
                <a16:creationId xmlns:a16="http://schemas.microsoft.com/office/drawing/2014/main" id="{05F30006-E836-4727-A757-E51EDDE17035}"/>
              </a:ext>
            </a:extLst>
          </p:cNvPr>
          <p:cNvSpPr/>
          <p:nvPr/>
        </p:nvSpPr>
        <p:spPr>
          <a:xfrm>
            <a:off x="5479097" y="4571365"/>
            <a:ext cx="814706" cy="1772285"/>
          </a:xfrm>
          <a:prstGeom prst="up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ln w="0"/>
              <a:solidFill>
                <a:schemeClr val="tx1"/>
              </a:solidFill>
              <a:effectLst>
                <a:outerShdw blurRad="38100" dist="19050" dir="2700000" algn="tl" rotWithShape="0">
                  <a:schemeClr val="dk1">
                    <a:alpha val="40000"/>
                  </a:schemeClr>
                </a:outerShdw>
              </a:effectLst>
            </a:endParaRPr>
          </a:p>
        </p:txBody>
      </p:sp>
      <p:sp>
        <p:nvSpPr>
          <p:cNvPr id="8" name="Pijl: omhoog 7">
            <a:extLst>
              <a:ext uri="{FF2B5EF4-FFF2-40B4-BE49-F238E27FC236}">
                <a16:creationId xmlns:a16="http://schemas.microsoft.com/office/drawing/2014/main" id="{855D2F3D-0C32-49BF-9AEE-FD7D85573339}"/>
              </a:ext>
            </a:extLst>
          </p:cNvPr>
          <p:cNvSpPr/>
          <p:nvPr/>
        </p:nvSpPr>
        <p:spPr>
          <a:xfrm>
            <a:off x="6759574" y="4658360"/>
            <a:ext cx="2028825" cy="1685290"/>
          </a:xfrm>
          <a:prstGeom prst="up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UITKOMST-EN ANALYSE-REN</a:t>
            </a:r>
          </a:p>
        </p:txBody>
      </p:sp>
      <p:sp>
        <p:nvSpPr>
          <p:cNvPr id="9" name="Rol: horizontaal 8">
            <a:extLst>
              <a:ext uri="{FF2B5EF4-FFF2-40B4-BE49-F238E27FC236}">
                <a16:creationId xmlns:a16="http://schemas.microsoft.com/office/drawing/2014/main" id="{63774EB9-CA48-4EB2-95BC-D1C805CCE8E6}"/>
              </a:ext>
            </a:extLst>
          </p:cNvPr>
          <p:cNvSpPr/>
          <p:nvPr/>
        </p:nvSpPr>
        <p:spPr>
          <a:xfrm>
            <a:off x="9344025" y="2354103"/>
            <a:ext cx="2438400" cy="1903572"/>
          </a:xfrm>
          <a:prstGeom prst="horizont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n w="0"/>
                <a:solidFill>
                  <a:schemeClr val="tx1"/>
                </a:solidFill>
                <a:effectLst>
                  <a:outerShdw blurRad="38100" dist="19050" dir="2700000" algn="tl" rotWithShape="0">
                    <a:schemeClr val="dk1">
                      <a:alpha val="40000"/>
                    </a:schemeClr>
                  </a:outerShdw>
                </a:effectLst>
              </a:rPr>
              <a:t>ADVIES VOOR DE HOOFDVRAAG VAN DE CASUS</a:t>
            </a:r>
          </a:p>
        </p:txBody>
      </p:sp>
      <p:cxnSp>
        <p:nvCxnSpPr>
          <p:cNvPr id="13" name="Rechte verbindingslijn met pijl 12">
            <a:extLst>
              <a:ext uri="{FF2B5EF4-FFF2-40B4-BE49-F238E27FC236}">
                <a16:creationId xmlns:a16="http://schemas.microsoft.com/office/drawing/2014/main" id="{6DB32662-77E9-43C5-8B48-E61C0DE9499F}"/>
              </a:ext>
            </a:extLst>
          </p:cNvPr>
          <p:cNvCxnSpPr>
            <a:cxnSpLocks/>
          </p:cNvCxnSpPr>
          <p:nvPr/>
        </p:nvCxnSpPr>
        <p:spPr>
          <a:xfrm>
            <a:off x="8355012" y="3333750"/>
            <a:ext cx="8667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Pijl: omhoog 16">
            <a:extLst>
              <a:ext uri="{FF2B5EF4-FFF2-40B4-BE49-F238E27FC236}">
                <a16:creationId xmlns:a16="http://schemas.microsoft.com/office/drawing/2014/main" id="{BCCF28B1-63AD-4A27-B2F4-942A6006FA9B}"/>
              </a:ext>
            </a:extLst>
          </p:cNvPr>
          <p:cNvSpPr/>
          <p:nvPr/>
        </p:nvSpPr>
        <p:spPr>
          <a:xfrm rot="10800000">
            <a:off x="5111971" y="970235"/>
            <a:ext cx="814706" cy="1298441"/>
          </a:xfrm>
          <a:prstGeom prst="up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109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xit" presetSubtype="0" fill="hold" grpId="0" nodeType="clickEffect">
                                  <p:stCondLst>
                                    <p:cond delay="0"/>
                                  </p:stCondLst>
                                  <p:childTnLst>
                                    <p:animEffect transition="out" filter="fade">
                                      <p:cBhvr>
                                        <p:cTn id="28" dur="2000"/>
                                        <p:tgtEl>
                                          <p:spTgt spid="8"/>
                                        </p:tgtEl>
                                      </p:cBhvr>
                                    </p:animEffect>
                                    <p:anim calcmode="lin" valueType="num">
                                      <p:cBhvr>
                                        <p:cTn id="29"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0" dur="2000"/>
                                        <p:tgtEl>
                                          <p:spTgt spid="8"/>
                                        </p:tgtEl>
                                        <p:attrNameLst>
                                          <p:attrName>ppt_h</p:attrName>
                                        </p:attrNameLst>
                                      </p:cBhvr>
                                      <p:tavLst>
                                        <p:tav tm="0">
                                          <p:val>
                                            <p:strVal val="ppt_h"/>
                                          </p:val>
                                        </p:tav>
                                        <p:tav tm="100000">
                                          <p:val>
                                            <p:strVal val="ppt_h"/>
                                          </p:val>
                                        </p:tav>
                                      </p:tavLst>
                                    </p:anim>
                                    <p:set>
                                      <p:cBhvr>
                                        <p:cTn id="31" dur="1" fill="hold">
                                          <p:stCondLst>
                                            <p:cond delay="19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03CD4-EB8A-4695-BB53-2B30AA825755}"/>
              </a:ext>
            </a:extLst>
          </p:cNvPr>
          <p:cNvSpPr>
            <a:spLocks noGrp="1"/>
          </p:cNvSpPr>
          <p:nvPr>
            <p:ph type="title"/>
          </p:nvPr>
        </p:nvSpPr>
        <p:spPr/>
        <p:txBody>
          <a:bodyPr/>
          <a:lstStyle/>
          <a:p>
            <a:r>
              <a:rPr lang="nl-NL" dirty="0"/>
              <a:t>3. Deze week in het IBS</a:t>
            </a:r>
          </a:p>
        </p:txBody>
      </p:sp>
      <p:sp>
        <p:nvSpPr>
          <p:cNvPr id="3" name="Tekstvak 2">
            <a:extLst>
              <a:ext uri="{FF2B5EF4-FFF2-40B4-BE49-F238E27FC236}">
                <a16:creationId xmlns:a16="http://schemas.microsoft.com/office/drawing/2014/main" id="{BE11164F-2D48-464E-972A-531F9FF62F79}"/>
              </a:ext>
            </a:extLst>
          </p:cNvPr>
          <p:cNvSpPr txBox="1"/>
          <p:nvPr/>
        </p:nvSpPr>
        <p:spPr>
          <a:xfrm>
            <a:off x="927417" y="1500187"/>
            <a:ext cx="9382125" cy="3170099"/>
          </a:xfrm>
          <a:prstGeom prst="rect">
            <a:avLst/>
          </a:prstGeom>
          <a:noFill/>
        </p:spPr>
        <p:txBody>
          <a:bodyPr wrap="square" rtlCol="0">
            <a:spAutoFit/>
          </a:bodyPr>
          <a:lstStyle/>
          <a:p>
            <a:r>
              <a:rPr lang="nl-NL" sz="2000" dirty="0"/>
              <a:t>Maandag: herhaling, begrippenlijst, werken aan vragenlijsten en LA 2. </a:t>
            </a:r>
          </a:p>
          <a:p>
            <a:endParaRPr lang="nl-NL" sz="2000" dirty="0"/>
          </a:p>
          <a:p>
            <a:r>
              <a:rPr lang="nl-NL" sz="2000" dirty="0"/>
              <a:t>Dinsdag: Thema Innovatie + feedback </a:t>
            </a:r>
            <a:r>
              <a:rPr lang="nl-NL" sz="2000" dirty="0" err="1"/>
              <a:t>friends</a:t>
            </a:r>
            <a:endParaRPr lang="nl-NL" sz="2000" dirty="0"/>
          </a:p>
          <a:p>
            <a:endParaRPr lang="nl-NL" sz="2000" dirty="0"/>
          </a:p>
          <a:p>
            <a:r>
              <a:rPr lang="nl-NL" sz="2000" dirty="0"/>
              <a:t>Woensdag: Thema Duurzame elementen + praktische voorbereidingen voor interviews en enquêtes </a:t>
            </a:r>
          </a:p>
          <a:p>
            <a:endParaRPr lang="nl-NL" sz="2000" dirty="0"/>
          </a:p>
          <a:p>
            <a:r>
              <a:rPr lang="nl-NL" sz="2000" dirty="0"/>
              <a:t>Vrijdag: deadline LA 2</a:t>
            </a:r>
          </a:p>
          <a:p>
            <a:endParaRPr lang="nl-NL" sz="2000" dirty="0"/>
          </a:p>
          <a:p>
            <a:endParaRPr lang="nl-NL" sz="2000" dirty="0"/>
          </a:p>
        </p:txBody>
      </p:sp>
      <p:pic>
        <p:nvPicPr>
          <p:cNvPr id="5" name="Afbeelding 4">
            <a:extLst>
              <a:ext uri="{FF2B5EF4-FFF2-40B4-BE49-F238E27FC236}">
                <a16:creationId xmlns:a16="http://schemas.microsoft.com/office/drawing/2014/main" id="{DF171ADD-F032-41EE-9487-55452F6638D8}"/>
              </a:ext>
            </a:extLst>
          </p:cNvPr>
          <p:cNvPicPr>
            <a:picLocks noChangeAspect="1"/>
          </p:cNvPicPr>
          <p:nvPr/>
        </p:nvPicPr>
        <p:blipFill rotWithShape="1">
          <a:blip r:embed="rId2"/>
          <a:srcRect l="23834" t="22814" r="9250" b="10224"/>
          <a:stretch/>
        </p:blipFill>
        <p:spPr>
          <a:xfrm>
            <a:off x="3840480" y="3429000"/>
            <a:ext cx="5730240" cy="3225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al 5">
            <a:extLst>
              <a:ext uri="{FF2B5EF4-FFF2-40B4-BE49-F238E27FC236}">
                <a16:creationId xmlns:a16="http://schemas.microsoft.com/office/drawing/2014/main" id="{6DEB92F3-DCD2-45B7-972C-27A1A01D7AB5}"/>
              </a:ext>
            </a:extLst>
          </p:cNvPr>
          <p:cNvSpPr/>
          <p:nvPr/>
        </p:nvSpPr>
        <p:spPr>
          <a:xfrm>
            <a:off x="5140960" y="4181475"/>
            <a:ext cx="955040" cy="15049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24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0" y="365125"/>
            <a:ext cx="9610725" cy="1325563"/>
          </a:xfrm>
        </p:spPr>
        <p:txBody>
          <a:bodyPr>
            <a:normAutofit/>
          </a:bodyPr>
          <a:lstStyle/>
          <a:p>
            <a:r>
              <a:rPr lang="nl-NL" sz="4000" dirty="0">
                <a:solidFill>
                  <a:srgbClr val="B8A1FF"/>
                </a:solidFill>
                <a:latin typeface="Arial" panose="020B0604020202020204" pitchFamily="34" charset="0"/>
                <a:cs typeface="Arial" panose="020B0604020202020204" pitchFamily="34" charset="0"/>
              </a:rPr>
              <a:t>Vandaag op het programma</a:t>
            </a:r>
          </a:p>
        </p:txBody>
      </p:sp>
      <p:sp>
        <p:nvSpPr>
          <p:cNvPr id="3" name="Tijdelijke aanduiding voor inhoud 2">
            <a:extLst>
              <a:ext uri="{FF2B5EF4-FFF2-40B4-BE49-F238E27FC236}">
                <a16:creationId xmlns:a16="http://schemas.microsoft.com/office/drawing/2014/main" id="{E429FBF4-CC7E-4763-94FB-BE8054F67467}"/>
              </a:ext>
            </a:extLst>
          </p:cNvPr>
          <p:cNvSpPr>
            <a:spLocks noGrp="1"/>
          </p:cNvSpPr>
          <p:nvPr>
            <p:ph idx="4294967295"/>
          </p:nvPr>
        </p:nvSpPr>
        <p:spPr>
          <a:xfrm>
            <a:off x="838200" y="1825625"/>
            <a:ext cx="10515600" cy="4351338"/>
          </a:xfrm>
        </p:spPr>
        <p:txBody>
          <a:bodyPr>
            <a:normAutofit/>
          </a:bodyPr>
          <a:lstStyle/>
          <a:p>
            <a:pPr marL="0" indent="0">
              <a:lnSpc>
                <a:spcPct val="107000"/>
              </a:lnSpc>
              <a:spcAft>
                <a:spcPts val="800"/>
              </a:spcAft>
              <a:buNone/>
            </a:pPr>
            <a:r>
              <a:rPr lang="nl-NL" sz="2400" b="1" dirty="0">
                <a:latin typeface="Calibri" panose="020F0502020204030204" pitchFamily="34" charset="0"/>
                <a:ea typeface="Calibri" panose="020F0502020204030204" pitchFamily="34" charset="0"/>
                <a:cs typeface="Arial" panose="020B0604020202020204" pitchFamily="34" charset="0"/>
              </a:rPr>
              <a:t>Financieel management </a:t>
            </a:r>
          </a:p>
          <a:p>
            <a:pPr marL="0" indent="0">
              <a:lnSpc>
                <a:spcPct val="107000"/>
              </a:lnSpc>
              <a:spcAft>
                <a:spcPts val="800"/>
              </a:spcAft>
              <a:buNone/>
            </a:pPr>
            <a:r>
              <a:rPr lang="nl-NL" sz="2400" b="1" dirty="0">
                <a:latin typeface="Calibri" panose="020F0502020204030204" pitchFamily="34" charset="0"/>
                <a:ea typeface="Calibri" panose="020F0502020204030204" pitchFamily="34" charset="0"/>
                <a:cs typeface="Arial" panose="020B0604020202020204" pitchFamily="34" charset="0"/>
              </a:rPr>
              <a:t>IBS:</a:t>
            </a:r>
          </a:p>
          <a:p>
            <a:pPr marL="0" indent="0">
              <a:lnSpc>
                <a:spcPct val="107000"/>
              </a:lnSpc>
              <a:spcAft>
                <a:spcPts val="800"/>
              </a:spcAft>
              <a:buNone/>
            </a:pPr>
            <a:r>
              <a:rPr lang="nl-NL" sz="2400" dirty="0">
                <a:effectLst/>
                <a:latin typeface="Calibri" panose="020F0502020204030204" pitchFamily="34" charset="0"/>
                <a:ea typeface="Calibri" panose="020F0502020204030204" pitchFamily="34" charset="0"/>
                <a:cs typeface="Arial" panose="020B0604020202020204" pitchFamily="34" charset="0"/>
              </a:rPr>
              <a:t>Thema Groen in de stedelijke omgeving</a:t>
            </a:r>
          </a:p>
          <a:p>
            <a:pPr marL="0" indent="0">
              <a:lnSpc>
                <a:spcPct val="107000"/>
              </a:lnSpc>
              <a:spcAft>
                <a:spcPts val="800"/>
              </a:spcAft>
              <a:buNone/>
            </a:pPr>
            <a:r>
              <a:rPr lang="nl-NL" sz="2400" dirty="0">
                <a:latin typeface="Calibri" panose="020F0502020204030204" pitchFamily="34" charset="0"/>
                <a:ea typeface="Calibri" panose="020F0502020204030204" pitchFamily="34" charset="0"/>
                <a:cs typeface="Arial" panose="020B0604020202020204" pitchFamily="34" charset="0"/>
              </a:rPr>
              <a:t>Zelfstandig werken: zorg dat het interview en enquête af zijn! </a:t>
            </a:r>
            <a:endParaRPr lang="nl-NL" sz="24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nl-NL" sz="2400" dirty="0">
              <a:solidFill>
                <a:srgbClr val="000644"/>
              </a:solidFill>
              <a:latin typeface="Calibri" panose="020F0502020204030204" pitchFamily="34" charset="0"/>
              <a:cs typeface="Arial" panose="020B0604020202020204" pitchFamily="34" charset="0"/>
            </a:endParaRPr>
          </a:p>
          <a:p>
            <a:pPr marL="0" indent="0">
              <a:lnSpc>
                <a:spcPct val="107000"/>
              </a:lnSpc>
              <a:spcAft>
                <a:spcPts val="800"/>
              </a:spcAft>
              <a:buNone/>
            </a:pPr>
            <a:endParaRPr lang="nl-NL" sz="3200" dirty="0">
              <a:solidFill>
                <a:srgbClr val="0006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332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C16B0-F7DC-41FF-9BFE-863A95ED51C9}"/>
              </a:ext>
            </a:extLst>
          </p:cNvPr>
          <p:cNvSpPr>
            <a:spLocks noGrp="1"/>
          </p:cNvSpPr>
          <p:nvPr>
            <p:ph type="title"/>
          </p:nvPr>
        </p:nvSpPr>
        <p:spPr>
          <a:xfrm>
            <a:off x="662631" y="491492"/>
            <a:ext cx="9942716" cy="1554480"/>
          </a:xfrm>
        </p:spPr>
        <p:txBody>
          <a:bodyPr vert="horz" lIns="91440" tIns="45720" rIns="91440" bIns="45720" rtlCol="0" anchor="ctr">
            <a:normAutofit/>
          </a:bodyPr>
          <a:lstStyle/>
          <a:p>
            <a:r>
              <a:rPr lang="en-US" sz="4800" kern="1200" dirty="0">
                <a:solidFill>
                  <a:schemeClr val="tx1"/>
                </a:solidFill>
                <a:latin typeface="+mj-lt"/>
                <a:ea typeface="+mj-ea"/>
                <a:cs typeface="+mj-cs"/>
              </a:rPr>
              <a:t>5.Korte </a:t>
            </a:r>
            <a:r>
              <a:rPr lang="en-US" sz="4800" kern="1200" dirty="0" err="1">
                <a:solidFill>
                  <a:schemeClr val="tx1"/>
                </a:solidFill>
                <a:latin typeface="+mj-lt"/>
                <a:ea typeface="+mj-ea"/>
                <a:cs typeface="+mj-cs"/>
              </a:rPr>
              <a:t>herhaling</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onderzoek</a:t>
            </a:r>
            <a:endParaRPr lang="en-US" sz="4800" kern="1200" dirty="0">
              <a:solidFill>
                <a:schemeClr val="tx1"/>
              </a:solidFill>
              <a:latin typeface="+mj-lt"/>
              <a:ea typeface="+mj-ea"/>
              <a:cs typeface="+mj-cs"/>
            </a:endParaRPr>
          </a:p>
        </p:txBody>
      </p:sp>
      <p:sp>
        <p:nvSpPr>
          <p:cNvPr id="3" name="Tekstvak 2">
            <a:extLst>
              <a:ext uri="{FF2B5EF4-FFF2-40B4-BE49-F238E27FC236}">
                <a16:creationId xmlns:a16="http://schemas.microsoft.com/office/drawing/2014/main" id="{ACA01D28-C6B1-403E-A1CC-EC0D7AAB4947}"/>
              </a:ext>
            </a:extLst>
          </p:cNvPr>
          <p:cNvSpPr txBox="1"/>
          <p:nvPr/>
        </p:nvSpPr>
        <p:spPr>
          <a:xfrm>
            <a:off x="1125340" y="2045972"/>
            <a:ext cx="9941319" cy="3124658"/>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nl-NL" sz="2400" b="1" dirty="0"/>
              <a:t>Onderzoek </a:t>
            </a:r>
            <a:r>
              <a:rPr lang="nl-NL" sz="2400" dirty="0"/>
              <a:t>is het verzamelen van (nieuwe) informatie om de kennis te vergroten, om de probleemhebber een advies te kunnen geven hoe zijn probleem is op te lossen.</a:t>
            </a:r>
          </a:p>
          <a:p>
            <a:pPr marL="685800" lvl="2">
              <a:lnSpc>
                <a:spcPct val="90000"/>
              </a:lnSpc>
              <a:spcAft>
                <a:spcPts val="600"/>
              </a:spcAft>
            </a:pPr>
            <a:r>
              <a:rPr lang="nl-NL" sz="2400" dirty="0"/>
              <a:t>A. Fieldresearch  </a:t>
            </a:r>
          </a:p>
          <a:p>
            <a:pPr marL="685800" lvl="2">
              <a:lnSpc>
                <a:spcPct val="90000"/>
              </a:lnSpc>
              <a:spcAft>
                <a:spcPts val="600"/>
              </a:spcAft>
            </a:pPr>
            <a:r>
              <a:rPr lang="nl-NL" sz="2400" dirty="0"/>
              <a:t>B. Deskresearch </a:t>
            </a:r>
          </a:p>
          <a:p>
            <a:pPr lvl="2" indent="-228600">
              <a:lnSpc>
                <a:spcPct val="90000"/>
              </a:lnSpc>
              <a:spcAft>
                <a:spcPts val="600"/>
              </a:spcAft>
              <a:buFont typeface="Arial" panose="020B0604020202020204" pitchFamily="34" charset="0"/>
              <a:buChar char="•"/>
            </a:pPr>
            <a:endParaRPr lang="nl-NL" sz="2400" dirty="0"/>
          </a:p>
          <a:p>
            <a:pPr indent="-228600">
              <a:lnSpc>
                <a:spcPct val="90000"/>
              </a:lnSpc>
              <a:spcAft>
                <a:spcPts val="600"/>
              </a:spcAft>
              <a:buFont typeface="Arial" panose="020B0604020202020204" pitchFamily="34" charset="0"/>
              <a:buChar char="•"/>
            </a:pPr>
            <a:endParaRPr lang="nl-NL" sz="2400" b="1" dirty="0"/>
          </a:p>
          <a:p>
            <a:pPr indent="-228600">
              <a:lnSpc>
                <a:spcPct val="90000"/>
              </a:lnSpc>
              <a:spcAft>
                <a:spcPts val="600"/>
              </a:spcAft>
              <a:buFont typeface="Arial" panose="020B0604020202020204" pitchFamily="34" charset="0"/>
              <a:buChar char="•"/>
            </a:pPr>
            <a:r>
              <a:rPr lang="nl-NL" sz="2400" b="1" dirty="0"/>
              <a:t>Hoe ga je dan te werk? </a:t>
            </a:r>
            <a:r>
              <a:rPr lang="nl-NL" sz="2400" dirty="0"/>
              <a:t>Gestructureerd, systematisch, nauwkeurig en je gaat bewijzen dat iets zo is zonder er zelf wat van te vinden….tenzij…je dit kunt onderbouwen met deskresearch of fieldresearch</a:t>
            </a:r>
            <a:endParaRPr lang="nl-NL" sz="2400" b="1" dirty="0"/>
          </a:p>
        </p:txBody>
      </p:sp>
    </p:spTree>
    <p:extLst>
      <p:ext uri="{BB962C8B-B14F-4D97-AF65-F5344CB8AC3E}">
        <p14:creationId xmlns:p14="http://schemas.microsoft.com/office/powerpoint/2010/main" val="361281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C16B0-F7DC-41FF-9BFE-863A95ED51C9}"/>
              </a:ext>
            </a:extLst>
          </p:cNvPr>
          <p:cNvSpPr>
            <a:spLocks noGrp="1"/>
          </p:cNvSpPr>
          <p:nvPr>
            <p:ph type="title"/>
          </p:nvPr>
        </p:nvSpPr>
        <p:spPr>
          <a:xfrm>
            <a:off x="806713" y="609430"/>
            <a:ext cx="9849751" cy="1349671"/>
          </a:xfrm>
        </p:spPr>
        <p:txBody>
          <a:bodyPr vert="horz" lIns="91440" tIns="45720" rIns="91440" bIns="45720" rtlCol="0" anchor="b">
            <a:normAutofit fontScale="90000"/>
          </a:bodyPr>
          <a:lstStyle/>
          <a:p>
            <a:r>
              <a:rPr lang="nl-NL" sz="5400" dirty="0"/>
              <a:t>A. Fieldresearch </a:t>
            </a:r>
            <a:br>
              <a:rPr lang="nl-NL" sz="5400" dirty="0"/>
            </a:br>
            <a:r>
              <a:rPr lang="nl-NL" sz="5400" dirty="0"/>
              <a:t>Onderzoeksmethoden</a:t>
            </a:r>
            <a:endParaRPr lang="nl-NL" sz="5400" kern="1200" dirty="0">
              <a:solidFill>
                <a:schemeClr val="tx1"/>
              </a:solidFill>
              <a:latin typeface="+mj-lt"/>
              <a:ea typeface="+mj-ea"/>
              <a:cs typeface="+mj-cs"/>
            </a:endParaRPr>
          </a:p>
        </p:txBody>
      </p:sp>
      <p:sp>
        <p:nvSpPr>
          <p:cNvPr id="3" name="Tekstvak 2">
            <a:extLst>
              <a:ext uri="{FF2B5EF4-FFF2-40B4-BE49-F238E27FC236}">
                <a16:creationId xmlns:a16="http://schemas.microsoft.com/office/drawing/2014/main" id="{ACA01D28-C6B1-403E-A1CC-EC0D7AAB4947}"/>
              </a:ext>
            </a:extLst>
          </p:cNvPr>
          <p:cNvSpPr txBox="1"/>
          <p:nvPr/>
        </p:nvSpPr>
        <p:spPr>
          <a:xfrm>
            <a:off x="1022604" y="2226638"/>
            <a:ext cx="9849751" cy="303216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dirty="0" err="1"/>
              <a:t>Kwalitatieve</a:t>
            </a:r>
            <a:r>
              <a:rPr lang="en-US" sz="2000" b="1" dirty="0"/>
              <a:t> </a:t>
            </a:r>
            <a:r>
              <a:rPr lang="en-US" sz="2000" b="1" dirty="0" err="1"/>
              <a:t>onderzoeksmethoden</a:t>
            </a:r>
            <a:r>
              <a:rPr lang="en-US" sz="2000" b="1" dirty="0"/>
              <a:t> </a:t>
            </a:r>
            <a:r>
              <a:rPr lang="en-US" sz="2000" b="1" dirty="0">
                <a:sym typeface="Wingdings" panose="05000000000000000000" pitchFamily="2" charset="2"/>
              </a:rPr>
              <a:t> </a:t>
            </a:r>
            <a:r>
              <a:rPr lang="en-US" sz="2000" dirty="0" err="1">
                <a:sym typeface="Wingdings" panose="05000000000000000000" pitchFamily="2" charset="2"/>
              </a:rPr>
              <a:t>dit</a:t>
            </a:r>
            <a:r>
              <a:rPr lang="en-US" sz="2000" dirty="0">
                <a:sym typeface="Wingdings" panose="05000000000000000000" pitchFamily="2" charset="2"/>
              </a:rPr>
              <a:t> is </a:t>
            </a:r>
            <a:r>
              <a:rPr lang="en-US" sz="2000" dirty="0" err="1">
                <a:sym typeface="Wingdings" panose="05000000000000000000" pitchFamily="2" charset="2"/>
              </a:rPr>
              <a:t>onderzoek</a:t>
            </a:r>
            <a:r>
              <a:rPr lang="en-US" sz="2000" dirty="0">
                <a:sym typeface="Wingdings" panose="05000000000000000000" pitchFamily="2" charset="2"/>
              </a:rPr>
              <a:t> met </a:t>
            </a:r>
            <a:r>
              <a:rPr lang="en-US" sz="2000" dirty="0" err="1">
                <a:sym typeface="Wingdings" panose="05000000000000000000" pitchFamily="2" charset="2"/>
              </a:rPr>
              <a:t>behulp</a:t>
            </a:r>
            <a:r>
              <a:rPr lang="en-US" sz="2000" dirty="0">
                <a:sym typeface="Wingdings" panose="05000000000000000000" pitchFamily="2" charset="2"/>
              </a:rPr>
              <a:t> van </a:t>
            </a:r>
            <a:r>
              <a:rPr lang="en-US" sz="2000" dirty="0" err="1">
                <a:sym typeface="Wingdings" panose="05000000000000000000" pitchFamily="2" charset="2"/>
              </a:rPr>
              <a:t>niet-cijfermatige</a:t>
            </a:r>
            <a:r>
              <a:rPr lang="en-US" sz="2000" dirty="0">
                <a:sym typeface="Wingdings" panose="05000000000000000000" pitchFamily="2" charset="2"/>
              </a:rPr>
              <a:t> </a:t>
            </a:r>
            <a:r>
              <a:rPr lang="en-US" sz="2000" dirty="0" err="1">
                <a:sym typeface="Wingdings" panose="05000000000000000000" pitchFamily="2" charset="2"/>
              </a:rPr>
              <a:t>gegevens</a:t>
            </a:r>
            <a:r>
              <a:rPr lang="en-US" sz="2000" dirty="0">
                <a:sym typeface="Wingdings" panose="05000000000000000000" pitchFamily="2" charset="2"/>
              </a:rPr>
              <a:t>, </a:t>
            </a:r>
            <a:r>
              <a:rPr lang="en-US" sz="2000" dirty="0" err="1">
                <a:sym typeface="Wingdings" panose="05000000000000000000" pitchFamily="2" charset="2"/>
              </a:rPr>
              <a:t>bijvoorbeeld</a:t>
            </a:r>
            <a:endParaRPr lang="en-US" sz="2000" dirty="0">
              <a:sym typeface="Wingdings" panose="05000000000000000000" pitchFamily="2" charset="2"/>
            </a:endParaRPr>
          </a:p>
          <a:p>
            <a:pPr marL="342900" indent="-342900">
              <a:lnSpc>
                <a:spcPct val="90000"/>
              </a:lnSpc>
              <a:spcAft>
                <a:spcPts val="600"/>
              </a:spcAft>
              <a:buFontTx/>
              <a:buChar char="-"/>
            </a:pPr>
            <a:r>
              <a:rPr lang="en-US" sz="2000" dirty="0" err="1">
                <a:sym typeface="Wingdings" panose="05000000000000000000" pitchFamily="2" charset="2"/>
              </a:rPr>
              <a:t>Groepsdiscussie</a:t>
            </a:r>
            <a:endParaRPr lang="en-US" sz="2000" dirty="0">
              <a:sym typeface="Wingdings" panose="05000000000000000000" pitchFamily="2" charset="2"/>
            </a:endParaRPr>
          </a:p>
          <a:p>
            <a:pPr marL="342900" indent="-342900">
              <a:lnSpc>
                <a:spcPct val="90000"/>
              </a:lnSpc>
              <a:spcAft>
                <a:spcPts val="600"/>
              </a:spcAft>
              <a:buFontTx/>
              <a:buChar char="-"/>
            </a:pPr>
            <a:r>
              <a:rPr lang="en-US" sz="2000" b="1" dirty="0">
                <a:sym typeface="Wingdings" panose="05000000000000000000" pitchFamily="2" charset="2"/>
              </a:rPr>
              <a:t>Interview </a:t>
            </a:r>
            <a:endParaRPr lang="en-US" sz="2000"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err="1"/>
              <a:t>Kwantitatieve</a:t>
            </a:r>
            <a:r>
              <a:rPr lang="en-US" sz="2000" b="1" dirty="0"/>
              <a:t> </a:t>
            </a:r>
            <a:r>
              <a:rPr lang="en-US" sz="2000" b="1" dirty="0" err="1"/>
              <a:t>onderzoeksmethoden</a:t>
            </a:r>
            <a:r>
              <a:rPr lang="en-US" sz="2000" b="1" dirty="0"/>
              <a:t> </a:t>
            </a:r>
            <a:r>
              <a:rPr lang="en-US" sz="2000" b="1" dirty="0">
                <a:sym typeface="Wingdings" panose="05000000000000000000" pitchFamily="2" charset="2"/>
              </a:rPr>
              <a:t> </a:t>
            </a:r>
            <a:r>
              <a:rPr lang="en-US" sz="2000" dirty="0" err="1">
                <a:sym typeface="Wingdings" panose="05000000000000000000" pitchFamily="2" charset="2"/>
              </a:rPr>
              <a:t>dit</a:t>
            </a:r>
            <a:r>
              <a:rPr lang="en-US" sz="2000" dirty="0">
                <a:sym typeface="Wingdings" panose="05000000000000000000" pitchFamily="2" charset="2"/>
              </a:rPr>
              <a:t> is </a:t>
            </a:r>
            <a:r>
              <a:rPr lang="en-US" sz="2000" dirty="0" err="1">
                <a:sym typeface="Wingdings" panose="05000000000000000000" pitchFamily="2" charset="2"/>
              </a:rPr>
              <a:t>onderzoek</a:t>
            </a:r>
            <a:r>
              <a:rPr lang="en-US" sz="2000" dirty="0">
                <a:sym typeface="Wingdings" panose="05000000000000000000" pitchFamily="2" charset="2"/>
              </a:rPr>
              <a:t> met </a:t>
            </a:r>
            <a:r>
              <a:rPr lang="en-US" sz="2000" dirty="0" err="1">
                <a:sym typeface="Wingdings" panose="05000000000000000000" pitchFamily="2" charset="2"/>
              </a:rPr>
              <a:t>behulp</a:t>
            </a:r>
            <a:r>
              <a:rPr lang="en-US" sz="2000" dirty="0">
                <a:sym typeface="Wingdings" panose="05000000000000000000" pitchFamily="2" charset="2"/>
              </a:rPr>
              <a:t> van </a:t>
            </a:r>
            <a:r>
              <a:rPr lang="en-US" sz="2000" dirty="0" err="1">
                <a:sym typeface="Wingdings" panose="05000000000000000000" pitchFamily="2" charset="2"/>
              </a:rPr>
              <a:t>cijfermatige</a:t>
            </a:r>
            <a:r>
              <a:rPr lang="en-US" sz="2000" dirty="0">
                <a:sym typeface="Wingdings" panose="05000000000000000000" pitchFamily="2" charset="2"/>
              </a:rPr>
              <a:t> </a:t>
            </a:r>
            <a:r>
              <a:rPr lang="en-US" sz="2000" dirty="0" err="1">
                <a:sym typeface="Wingdings" panose="05000000000000000000" pitchFamily="2" charset="2"/>
              </a:rPr>
              <a:t>gegevens</a:t>
            </a:r>
            <a:r>
              <a:rPr lang="en-US" sz="2000" dirty="0">
                <a:sym typeface="Wingdings" panose="05000000000000000000" pitchFamily="2" charset="2"/>
              </a:rPr>
              <a:t>, </a:t>
            </a:r>
            <a:r>
              <a:rPr lang="en-US" sz="2000" dirty="0" err="1">
                <a:sym typeface="Wingdings" panose="05000000000000000000" pitchFamily="2" charset="2"/>
              </a:rPr>
              <a:t>bijvoorbeeld</a:t>
            </a:r>
            <a:endParaRPr lang="en-US" sz="2000" dirty="0">
              <a:sym typeface="Wingdings" panose="05000000000000000000" pitchFamily="2" charset="2"/>
            </a:endParaRPr>
          </a:p>
          <a:p>
            <a:pPr marL="342900" indent="-342900">
              <a:lnSpc>
                <a:spcPct val="90000"/>
              </a:lnSpc>
              <a:spcAft>
                <a:spcPts val="600"/>
              </a:spcAft>
              <a:buFontTx/>
              <a:buChar char="-"/>
            </a:pPr>
            <a:r>
              <a:rPr lang="en-US" sz="2000" b="1" dirty="0" err="1">
                <a:sym typeface="Wingdings" panose="05000000000000000000" pitchFamily="2" charset="2"/>
              </a:rPr>
              <a:t>Enquête</a:t>
            </a:r>
            <a:endParaRPr lang="en-US" sz="2000" b="1" dirty="0">
              <a:sym typeface="Wingdings" panose="05000000000000000000" pitchFamily="2" charset="2"/>
            </a:endParaRPr>
          </a:p>
          <a:p>
            <a:pPr marL="342900" indent="-342900">
              <a:lnSpc>
                <a:spcPct val="90000"/>
              </a:lnSpc>
              <a:spcAft>
                <a:spcPts val="600"/>
              </a:spcAft>
              <a:buFontTx/>
              <a:buChar char="-"/>
            </a:pPr>
            <a:r>
              <a:rPr lang="en-US" sz="2000" dirty="0" err="1">
                <a:sym typeface="Wingdings" panose="05000000000000000000" pitchFamily="2" charset="2"/>
              </a:rPr>
              <a:t>Observatie</a:t>
            </a:r>
            <a:endParaRPr lang="en-US" sz="2000" dirty="0"/>
          </a:p>
        </p:txBody>
      </p:sp>
    </p:spTree>
    <p:extLst>
      <p:ext uri="{BB962C8B-B14F-4D97-AF65-F5344CB8AC3E}">
        <p14:creationId xmlns:p14="http://schemas.microsoft.com/office/powerpoint/2010/main" val="226444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26F41-D311-48AF-A393-DDBDDD08BFF6}"/>
              </a:ext>
            </a:extLst>
          </p:cNvPr>
          <p:cNvSpPr>
            <a:spLocks noGrp="1"/>
          </p:cNvSpPr>
          <p:nvPr>
            <p:ph type="title"/>
          </p:nvPr>
        </p:nvSpPr>
        <p:spPr/>
        <p:txBody>
          <a:bodyPr/>
          <a:lstStyle/>
          <a:p>
            <a:r>
              <a:rPr lang="nl-NL" dirty="0"/>
              <a:t>Extra input: enquête </a:t>
            </a:r>
          </a:p>
        </p:txBody>
      </p:sp>
      <p:pic>
        <p:nvPicPr>
          <p:cNvPr id="4" name="Afbeelding 3">
            <a:extLst>
              <a:ext uri="{FF2B5EF4-FFF2-40B4-BE49-F238E27FC236}">
                <a16:creationId xmlns:a16="http://schemas.microsoft.com/office/drawing/2014/main" id="{B56E5B30-DA2E-43C1-B597-4F410802723E}"/>
              </a:ext>
            </a:extLst>
          </p:cNvPr>
          <p:cNvPicPr>
            <a:picLocks noChangeAspect="1"/>
          </p:cNvPicPr>
          <p:nvPr/>
        </p:nvPicPr>
        <p:blipFill rotWithShape="1">
          <a:blip r:embed="rId2"/>
          <a:srcRect l="37667" t="29481" r="14166" b="27408"/>
          <a:stretch/>
        </p:blipFill>
        <p:spPr>
          <a:xfrm>
            <a:off x="249554" y="1225966"/>
            <a:ext cx="8751571" cy="4406068"/>
          </a:xfrm>
          <a:prstGeom prst="rect">
            <a:avLst/>
          </a:prstGeom>
        </p:spPr>
      </p:pic>
    </p:spTree>
    <p:extLst>
      <p:ext uri="{BB962C8B-B14F-4D97-AF65-F5344CB8AC3E}">
        <p14:creationId xmlns:p14="http://schemas.microsoft.com/office/powerpoint/2010/main" val="29426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388A0-77BC-4C06-B76F-75F3828EF86D}"/>
              </a:ext>
            </a:extLst>
          </p:cNvPr>
          <p:cNvSpPr>
            <a:spLocks noGrp="1"/>
          </p:cNvSpPr>
          <p:nvPr>
            <p:ph type="title"/>
          </p:nvPr>
        </p:nvSpPr>
        <p:spPr/>
        <p:txBody>
          <a:bodyPr/>
          <a:lstStyle/>
          <a:p>
            <a:r>
              <a:rPr lang="nl-NL" dirty="0">
                <a:latin typeface="+mn-lt"/>
              </a:rPr>
              <a:t>Let op: </a:t>
            </a:r>
          </a:p>
        </p:txBody>
      </p:sp>
      <p:sp>
        <p:nvSpPr>
          <p:cNvPr id="3" name="Tekstvak 2">
            <a:extLst>
              <a:ext uri="{FF2B5EF4-FFF2-40B4-BE49-F238E27FC236}">
                <a16:creationId xmlns:a16="http://schemas.microsoft.com/office/drawing/2014/main" id="{6481927D-3A04-4054-9B6C-1A178EB0241D}"/>
              </a:ext>
            </a:extLst>
          </p:cNvPr>
          <p:cNvSpPr txBox="1"/>
          <p:nvPr/>
        </p:nvSpPr>
        <p:spPr>
          <a:xfrm>
            <a:off x="906778" y="1475204"/>
            <a:ext cx="9818371" cy="4154984"/>
          </a:xfrm>
          <a:prstGeom prst="rect">
            <a:avLst/>
          </a:prstGeom>
          <a:noFill/>
        </p:spPr>
        <p:txBody>
          <a:bodyPr wrap="square">
            <a:spAutoFit/>
          </a:bodyPr>
          <a:lstStyle/>
          <a:p>
            <a:r>
              <a:rPr lang="nl-NL" sz="2400" dirty="0"/>
              <a:t>• vraag maar één ding tegelijk (dus niet: ‘gaat u vaak naar bioscoop of theater’?); </a:t>
            </a:r>
          </a:p>
          <a:p>
            <a:r>
              <a:rPr lang="nl-NL" sz="2400" dirty="0"/>
              <a:t>• maak de vragen niet te lang (hoe korter, hoe duidelijker!); </a:t>
            </a:r>
          </a:p>
          <a:p>
            <a:r>
              <a:rPr lang="nl-NL" sz="2400" dirty="0"/>
              <a:t>• stel concrete vragen (geen vage, subjectieve termen erin zoals ‘vaak’, ‘regelmatig’, ‘soms’); </a:t>
            </a:r>
          </a:p>
          <a:p>
            <a:r>
              <a:rPr lang="nl-NL" sz="2400" dirty="0"/>
              <a:t>• pas het taalgebruik aan de doelgroep aan (moeilijke termen kunnen wel bij advocaten maar niet bij basisschoolkinderen);</a:t>
            </a:r>
          </a:p>
          <a:p>
            <a:r>
              <a:rPr lang="nl-NL" sz="2400" dirty="0"/>
              <a:t>• maak de vragenlijst kort, aantrekkelijk en overzichtelijk;</a:t>
            </a:r>
          </a:p>
          <a:p>
            <a:r>
              <a:rPr lang="nl-NL" sz="2400" dirty="0"/>
              <a:t>• zet de vragen in een voor de respondent logische volgorde (maak een</a:t>
            </a:r>
          </a:p>
          <a:p>
            <a:r>
              <a:rPr lang="nl-NL" sz="2400" dirty="0"/>
              <a:t>logische indeling in blokken van vragen en bevraag in ieder blok een</a:t>
            </a:r>
          </a:p>
          <a:p>
            <a:r>
              <a:rPr lang="nl-NL" sz="2400" dirty="0"/>
              <a:t>ander onderwerp)</a:t>
            </a:r>
          </a:p>
        </p:txBody>
      </p:sp>
    </p:spTree>
    <p:extLst>
      <p:ext uri="{BB962C8B-B14F-4D97-AF65-F5344CB8AC3E}">
        <p14:creationId xmlns:p14="http://schemas.microsoft.com/office/powerpoint/2010/main" val="2895188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D74ED-2E77-4B20-A09D-C0BEF3F1689C}"/>
              </a:ext>
            </a:extLst>
          </p:cNvPr>
          <p:cNvSpPr>
            <a:spLocks noGrp="1"/>
          </p:cNvSpPr>
          <p:nvPr>
            <p:ph type="title"/>
          </p:nvPr>
        </p:nvSpPr>
        <p:spPr>
          <a:xfrm>
            <a:off x="838200" y="118852"/>
            <a:ext cx="10515600" cy="1325563"/>
          </a:xfrm>
        </p:spPr>
        <p:txBody>
          <a:bodyPr/>
          <a:lstStyle/>
          <a:p>
            <a:r>
              <a:rPr lang="nl-NL" dirty="0"/>
              <a:t>Antwoordmogelijkheden</a:t>
            </a:r>
          </a:p>
        </p:txBody>
      </p:sp>
      <p:pic>
        <p:nvPicPr>
          <p:cNvPr id="4" name="Afbeelding 3">
            <a:extLst>
              <a:ext uri="{FF2B5EF4-FFF2-40B4-BE49-F238E27FC236}">
                <a16:creationId xmlns:a16="http://schemas.microsoft.com/office/drawing/2014/main" id="{7A4704D8-F533-4A99-9277-B74F35A79604}"/>
              </a:ext>
            </a:extLst>
          </p:cNvPr>
          <p:cNvPicPr>
            <a:picLocks noChangeAspect="1"/>
          </p:cNvPicPr>
          <p:nvPr/>
        </p:nvPicPr>
        <p:blipFill rotWithShape="1">
          <a:blip r:embed="rId2"/>
          <a:srcRect l="45083" t="22223" r="20417" b="40676"/>
          <a:stretch/>
        </p:blipFill>
        <p:spPr>
          <a:xfrm>
            <a:off x="838200" y="1290320"/>
            <a:ext cx="8296996" cy="5019040"/>
          </a:xfrm>
          <a:prstGeom prst="rect">
            <a:avLst/>
          </a:prstGeom>
        </p:spPr>
      </p:pic>
    </p:spTree>
    <p:extLst>
      <p:ext uri="{BB962C8B-B14F-4D97-AF65-F5344CB8AC3E}">
        <p14:creationId xmlns:p14="http://schemas.microsoft.com/office/powerpoint/2010/main" val="3390548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F9D0AB-5319-426B-B2CE-F9DE40970528}"/>
              </a:ext>
            </a:extLst>
          </p:cNvPr>
          <p:cNvPicPr>
            <a:picLocks noChangeAspect="1"/>
          </p:cNvPicPr>
          <p:nvPr/>
        </p:nvPicPr>
        <p:blipFill rotWithShape="1">
          <a:blip r:embed="rId2"/>
          <a:srcRect l="43833" t="58668" r="18417" b="8296"/>
          <a:stretch/>
        </p:blipFill>
        <p:spPr>
          <a:xfrm>
            <a:off x="650240" y="975360"/>
            <a:ext cx="10319462" cy="5080000"/>
          </a:xfrm>
          <a:prstGeom prst="rect">
            <a:avLst/>
          </a:prstGeom>
        </p:spPr>
      </p:pic>
    </p:spTree>
    <p:extLst>
      <p:ext uri="{BB962C8B-B14F-4D97-AF65-F5344CB8AC3E}">
        <p14:creationId xmlns:p14="http://schemas.microsoft.com/office/powerpoint/2010/main" val="2238838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B1F29-571E-4D68-8673-3E53FF40AF4B}"/>
              </a:ext>
            </a:extLst>
          </p:cNvPr>
          <p:cNvSpPr>
            <a:spLocks noGrp="1"/>
          </p:cNvSpPr>
          <p:nvPr>
            <p:ph type="title"/>
          </p:nvPr>
        </p:nvSpPr>
        <p:spPr/>
        <p:txBody>
          <a:bodyPr/>
          <a:lstStyle/>
          <a:p>
            <a:r>
              <a:rPr lang="nl-NL" dirty="0" err="1"/>
              <a:t>Likert</a:t>
            </a:r>
            <a:r>
              <a:rPr lang="nl-NL" dirty="0"/>
              <a:t> schaal </a:t>
            </a:r>
          </a:p>
        </p:txBody>
      </p:sp>
      <p:sp>
        <p:nvSpPr>
          <p:cNvPr id="4" name="Tekstvak 3">
            <a:extLst>
              <a:ext uri="{FF2B5EF4-FFF2-40B4-BE49-F238E27FC236}">
                <a16:creationId xmlns:a16="http://schemas.microsoft.com/office/drawing/2014/main" id="{B0B5BD1C-B58C-4D17-BABB-00511F2E8982}"/>
              </a:ext>
            </a:extLst>
          </p:cNvPr>
          <p:cNvSpPr txBox="1"/>
          <p:nvPr/>
        </p:nvSpPr>
        <p:spPr>
          <a:xfrm>
            <a:off x="923925" y="1436534"/>
            <a:ext cx="6096000" cy="830997"/>
          </a:xfrm>
          <a:prstGeom prst="rect">
            <a:avLst/>
          </a:prstGeom>
          <a:noFill/>
        </p:spPr>
        <p:txBody>
          <a:bodyPr wrap="square">
            <a:spAutoFit/>
          </a:bodyPr>
          <a:lstStyle/>
          <a:p>
            <a:pPr algn="l"/>
            <a:r>
              <a:rPr lang="nl-NL" sz="2400" b="0" i="0" dirty="0">
                <a:solidFill>
                  <a:srgbClr val="73879C"/>
                </a:solidFill>
                <a:effectLst/>
                <a:latin typeface="Source Sans Pro" panose="020B0503030403020204" pitchFamily="34" charset="0"/>
              </a:rPr>
              <a:t>5-punts en 7-punts </a:t>
            </a:r>
            <a:r>
              <a:rPr lang="nl-NL" sz="2400" b="0" i="0" dirty="0" err="1">
                <a:solidFill>
                  <a:srgbClr val="73879C"/>
                </a:solidFill>
                <a:effectLst/>
                <a:latin typeface="Source Sans Pro" panose="020B0503030403020204" pitchFamily="34" charset="0"/>
              </a:rPr>
              <a:t>likert</a:t>
            </a:r>
            <a:r>
              <a:rPr lang="nl-NL" sz="2400" b="0" i="0" dirty="0">
                <a:solidFill>
                  <a:srgbClr val="73879C"/>
                </a:solidFill>
                <a:effectLst/>
                <a:latin typeface="Source Sans Pro" panose="020B0503030403020204" pitchFamily="34" charset="0"/>
              </a:rPr>
              <a:t> schaal.</a:t>
            </a:r>
            <a:br>
              <a:rPr lang="nl-NL" sz="2400" b="0" i="0" dirty="0">
                <a:solidFill>
                  <a:srgbClr val="73879C"/>
                </a:solidFill>
                <a:effectLst/>
                <a:latin typeface="Source Sans Pro" panose="020B0503030403020204" pitchFamily="34" charset="0"/>
              </a:rPr>
            </a:br>
            <a:endParaRPr lang="nl-NL" sz="2400" b="0" i="0" dirty="0">
              <a:solidFill>
                <a:srgbClr val="73879C"/>
              </a:solidFill>
              <a:effectLst/>
              <a:latin typeface="Source Sans Pro" panose="020B0503030403020204" pitchFamily="34" charset="0"/>
            </a:endParaRPr>
          </a:p>
        </p:txBody>
      </p:sp>
      <p:pic>
        <p:nvPicPr>
          <p:cNvPr id="7" name="Afbeelding 6">
            <a:extLst>
              <a:ext uri="{FF2B5EF4-FFF2-40B4-BE49-F238E27FC236}">
                <a16:creationId xmlns:a16="http://schemas.microsoft.com/office/drawing/2014/main" id="{95DF0E83-C0A5-4F5B-9F2A-22B7EB28DCC0}"/>
              </a:ext>
            </a:extLst>
          </p:cNvPr>
          <p:cNvPicPr>
            <a:picLocks noChangeAspect="1"/>
          </p:cNvPicPr>
          <p:nvPr/>
        </p:nvPicPr>
        <p:blipFill rotWithShape="1">
          <a:blip r:embed="rId2"/>
          <a:srcRect l="34531" t="31389" r="11875" b="38579"/>
          <a:stretch/>
        </p:blipFill>
        <p:spPr>
          <a:xfrm>
            <a:off x="1019175" y="2239537"/>
            <a:ext cx="6534150" cy="2059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kstvak 8">
            <a:extLst>
              <a:ext uri="{FF2B5EF4-FFF2-40B4-BE49-F238E27FC236}">
                <a16:creationId xmlns:a16="http://schemas.microsoft.com/office/drawing/2014/main" id="{6E657A58-0B34-4308-ADD7-F9C272B54AE6}"/>
              </a:ext>
            </a:extLst>
          </p:cNvPr>
          <p:cNvSpPr txBox="1"/>
          <p:nvPr/>
        </p:nvSpPr>
        <p:spPr>
          <a:xfrm>
            <a:off x="923925" y="4421192"/>
            <a:ext cx="8677275" cy="1631216"/>
          </a:xfrm>
          <a:prstGeom prst="rect">
            <a:avLst/>
          </a:prstGeom>
          <a:noFill/>
        </p:spPr>
        <p:txBody>
          <a:bodyPr wrap="square">
            <a:spAutoFit/>
          </a:bodyPr>
          <a:lstStyle/>
          <a:p>
            <a:endParaRPr lang="nl-NL" sz="2000" dirty="0"/>
          </a:p>
          <a:p>
            <a:r>
              <a:rPr lang="nl-NL" sz="2000" dirty="0"/>
              <a:t>Instemming: Helemaal eens/ eens / neutraal / oneens / helemaal oneens</a:t>
            </a:r>
          </a:p>
          <a:p>
            <a:r>
              <a:rPr lang="nl-NL" sz="2000" dirty="0"/>
              <a:t>Frequentie: Heel vaak / vaak / soms / zelden / nooit</a:t>
            </a:r>
          </a:p>
          <a:p>
            <a:r>
              <a:rPr lang="nl-NL" sz="2000" dirty="0"/>
              <a:t>Belangrijkheid: Zeer belangrijk / belangrijk / redelijk belangrijk / enigszins belangrijk / onbelangrijk</a:t>
            </a:r>
          </a:p>
        </p:txBody>
      </p:sp>
    </p:spTree>
    <p:extLst>
      <p:ext uri="{BB962C8B-B14F-4D97-AF65-F5344CB8AC3E}">
        <p14:creationId xmlns:p14="http://schemas.microsoft.com/office/powerpoint/2010/main" val="159186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122B4-6C37-4A5B-99DF-E1D8423D4FD9}"/>
              </a:ext>
            </a:extLst>
          </p:cNvPr>
          <p:cNvSpPr>
            <a:spLocks noGrp="1"/>
          </p:cNvSpPr>
          <p:nvPr>
            <p:ph type="title"/>
          </p:nvPr>
        </p:nvSpPr>
        <p:spPr/>
        <p:txBody>
          <a:bodyPr/>
          <a:lstStyle/>
          <a:p>
            <a:r>
              <a:rPr lang="nl-NL" dirty="0"/>
              <a:t>Opbouw interview</a:t>
            </a:r>
          </a:p>
        </p:txBody>
      </p:sp>
      <p:sp>
        <p:nvSpPr>
          <p:cNvPr id="4" name="Tekstvak 3">
            <a:extLst>
              <a:ext uri="{FF2B5EF4-FFF2-40B4-BE49-F238E27FC236}">
                <a16:creationId xmlns:a16="http://schemas.microsoft.com/office/drawing/2014/main" id="{125778CE-EBB0-4975-BCF0-EE5B57D65CA0}"/>
              </a:ext>
            </a:extLst>
          </p:cNvPr>
          <p:cNvSpPr txBox="1"/>
          <p:nvPr/>
        </p:nvSpPr>
        <p:spPr>
          <a:xfrm>
            <a:off x="952499" y="1690688"/>
            <a:ext cx="9248775" cy="3477875"/>
          </a:xfrm>
          <a:prstGeom prst="rect">
            <a:avLst/>
          </a:prstGeom>
          <a:noFill/>
        </p:spPr>
        <p:txBody>
          <a:bodyPr wrap="square">
            <a:spAutoFit/>
          </a:bodyPr>
          <a:lstStyle/>
          <a:p>
            <a:pPr algn="l"/>
            <a:r>
              <a:rPr lang="nl-NL" sz="2000" b="1" i="0" dirty="0">
                <a:solidFill>
                  <a:srgbClr val="202124"/>
                </a:solidFill>
                <a:effectLst/>
                <a:latin typeface="Google Sans"/>
              </a:rPr>
              <a:t>Ieder interview bestaat grofweg uit drie delen.</a:t>
            </a:r>
            <a:endParaRPr lang="nl-NL" sz="2000" b="0" i="0" dirty="0">
              <a:solidFill>
                <a:srgbClr val="202124"/>
              </a:solidFill>
              <a:effectLst/>
              <a:latin typeface="Google Sans"/>
            </a:endParaRPr>
          </a:p>
          <a:p>
            <a:pPr algn="l">
              <a:buFont typeface="+mj-lt"/>
              <a:buAutoNum type="arabicPeriod"/>
            </a:pPr>
            <a:r>
              <a:rPr lang="nl-NL" sz="2000" b="0" i="0" dirty="0">
                <a:solidFill>
                  <a:srgbClr val="202124"/>
                </a:solidFill>
                <a:effectLst/>
                <a:latin typeface="arial" panose="020B0604020202020204" pitchFamily="34" charset="0"/>
              </a:rPr>
              <a:t>Opening. Je begint het gesprek met het uitleggen van het doel: wat je hoopt te weten te komen. ...</a:t>
            </a:r>
          </a:p>
          <a:p>
            <a:pPr algn="l">
              <a:buFont typeface="+mj-lt"/>
              <a:buAutoNum type="arabicPeriod"/>
            </a:pPr>
            <a:r>
              <a:rPr lang="nl-NL" sz="2000" b="0" i="0" dirty="0">
                <a:solidFill>
                  <a:srgbClr val="202124"/>
                </a:solidFill>
                <a:effectLst/>
                <a:latin typeface="arial" panose="020B0604020202020204" pitchFamily="34" charset="0"/>
              </a:rPr>
              <a:t>Middengedeelte. ...</a:t>
            </a:r>
          </a:p>
          <a:p>
            <a:pPr algn="l">
              <a:buFont typeface="+mj-lt"/>
              <a:buAutoNum type="arabicPeriod"/>
            </a:pPr>
            <a:r>
              <a:rPr lang="nl-NL" sz="2000" b="0" i="0" dirty="0">
                <a:solidFill>
                  <a:srgbClr val="202124"/>
                </a:solidFill>
                <a:effectLst/>
                <a:latin typeface="arial" panose="020B0604020202020204" pitchFamily="34" charset="0"/>
              </a:rPr>
              <a:t>Afronding. ...</a:t>
            </a:r>
          </a:p>
          <a:p>
            <a:pPr algn="l">
              <a:buFont typeface="+mj-lt"/>
              <a:buAutoNum type="arabicPeriod"/>
            </a:pPr>
            <a:r>
              <a:rPr lang="nl-NL" sz="2000" b="0" i="0" dirty="0">
                <a:solidFill>
                  <a:srgbClr val="202124"/>
                </a:solidFill>
                <a:effectLst/>
                <a:latin typeface="arial" panose="020B0604020202020204" pitchFamily="34" charset="0"/>
              </a:rPr>
              <a:t>De juiste vragen stellen. ...</a:t>
            </a:r>
          </a:p>
          <a:p>
            <a:pPr algn="l">
              <a:buFont typeface="+mj-lt"/>
              <a:buAutoNum type="arabicPeriod"/>
            </a:pPr>
            <a:r>
              <a:rPr lang="nl-NL" sz="2000" b="0" i="0" dirty="0">
                <a:solidFill>
                  <a:srgbClr val="202124"/>
                </a:solidFill>
                <a:effectLst/>
                <a:latin typeface="arial" panose="020B0604020202020204" pitchFamily="34" charset="0"/>
              </a:rPr>
              <a:t>Goed doorvragen. ...</a:t>
            </a:r>
          </a:p>
          <a:p>
            <a:pPr algn="l">
              <a:buFont typeface="+mj-lt"/>
              <a:buAutoNum type="arabicPeriod"/>
            </a:pPr>
            <a:r>
              <a:rPr lang="nl-NL" sz="2000" b="0" i="0" dirty="0">
                <a:solidFill>
                  <a:srgbClr val="202124"/>
                </a:solidFill>
                <a:effectLst/>
                <a:latin typeface="arial" panose="020B0604020202020204" pitchFamily="34" charset="0"/>
              </a:rPr>
              <a:t>Vasthouden aan de rode draad in het gesprek. ...</a:t>
            </a:r>
          </a:p>
          <a:p>
            <a:pPr algn="l">
              <a:buFont typeface="+mj-lt"/>
              <a:buAutoNum type="arabicPeriod"/>
            </a:pPr>
            <a:r>
              <a:rPr lang="nl-NL" sz="2000" b="0" i="0" dirty="0">
                <a:solidFill>
                  <a:srgbClr val="202124"/>
                </a:solidFill>
                <a:effectLst/>
                <a:latin typeface="arial" panose="020B0604020202020204" pitchFamily="34" charset="0"/>
              </a:rPr>
              <a:t>Op het juiste moment de juiste vragen stellen.</a:t>
            </a:r>
          </a:p>
          <a:p>
            <a:br>
              <a:rPr lang="nl-NL" sz="2000" b="0" i="0" dirty="0">
                <a:solidFill>
                  <a:srgbClr val="202124"/>
                </a:solidFill>
                <a:effectLst/>
                <a:latin typeface="arial" panose="020B0604020202020204" pitchFamily="34" charset="0"/>
              </a:rPr>
            </a:br>
            <a:endParaRPr lang="nl-NL" sz="2000" dirty="0"/>
          </a:p>
        </p:txBody>
      </p:sp>
      <p:sp>
        <p:nvSpPr>
          <p:cNvPr id="6" name="Tekstvak 5">
            <a:extLst>
              <a:ext uri="{FF2B5EF4-FFF2-40B4-BE49-F238E27FC236}">
                <a16:creationId xmlns:a16="http://schemas.microsoft.com/office/drawing/2014/main" id="{9AA80769-F861-459B-8C46-6EC24B000C33}"/>
              </a:ext>
            </a:extLst>
          </p:cNvPr>
          <p:cNvSpPr txBox="1"/>
          <p:nvPr/>
        </p:nvSpPr>
        <p:spPr>
          <a:xfrm>
            <a:off x="1019175" y="5124449"/>
            <a:ext cx="6096000" cy="1015663"/>
          </a:xfrm>
          <a:prstGeom prst="rect">
            <a:avLst/>
          </a:prstGeom>
          <a:solidFill>
            <a:schemeClr val="accent6">
              <a:lumMod val="20000"/>
              <a:lumOff val="80000"/>
            </a:schemeClr>
          </a:solidFill>
        </p:spPr>
        <p:txBody>
          <a:bodyPr wrap="square">
            <a:spAutoFit/>
          </a:bodyPr>
          <a:lstStyle/>
          <a:p>
            <a:r>
              <a:rPr lang="nl-NL" sz="2000" dirty="0"/>
              <a:t>Vat de antwoorden van je gesprekspartner samen, zodat hij weet dat je hem goed hebt begrepen en zodat hij zelf de hoofdlijn terug hoort.</a:t>
            </a:r>
          </a:p>
        </p:txBody>
      </p:sp>
      <p:sp>
        <p:nvSpPr>
          <p:cNvPr id="8" name="Tekstvak 7">
            <a:extLst>
              <a:ext uri="{FF2B5EF4-FFF2-40B4-BE49-F238E27FC236}">
                <a16:creationId xmlns:a16="http://schemas.microsoft.com/office/drawing/2014/main" id="{47BAEF40-076D-4146-88CF-30C16264AAEF}"/>
              </a:ext>
            </a:extLst>
          </p:cNvPr>
          <p:cNvSpPr txBox="1"/>
          <p:nvPr/>
        </p:nvSpPr>
        <p:spPr>
          <a:xfrm>
            <a:off x="7567610" y="3996035"/>
            <a:ext cx="4176714" cy="1477328"/>
          </a:xfrm>
          <a:prstGeom prst="rect">
            <a:avLst/>
          </a:prstGeom>
          <a:solidFill>
            <a:schemeClr val="accent6">
              <a:lumMod val="20000"/>
              <a:lumOff val="80000"/>
            </a:schemeClr>
          </a:solidFill>
        </p:spPr>
        <p:txBody>
          <a:bodyPr wrap="square">
            <a:spAutoFit/>
          </a:bodyPr>
          <a:lstStyle/>
          <a:p>
            <a:r>
              <a:rPr lang="nl-NL" dirty="0"/>
              <a:t>Monitor je tijd en hou je aan de afgesproken tijd. Het is vervelend als je een deel van je vragen niet hebt kunnen stellen omdat je gesprekspartner naar zijn volgende afspraak moet.</a:t>
            </a:r>
          </a:p>
        </p:txBody>
      </p:sp>
      <p:sp>
        <p:nvSpPr>
          <p:cNvPr id="10" name="Tekstvak 9">
            <a:extLst>
              <a:ext uri="{FF2B5EF4-FFF2-40B4-BE49-F238E27FC236}">
                <a16:creationId xmlns:a16="http://schemas.microsoft.com/office/drawing/2014/main" id="{DB2F64E4-EA0D-408C-B3DD-29F219E6467D}"/>
              </a:ext>
            </a:extLst>
          </p:cNvPr>
          <p:cNvSpPr txBox="1"/>
          <p:nvPr/>
        </p:nvSpPr>
        <p:spPr>
          <a:xfrm>
            <a:off x="2800350" y="6308209"/>
            <a:ext cx="6096000" cy="369332"/>
          </a:xfrm>
          <a:prstGeom prst="rect">
            <a:avLst/>
          </a:prstGeom>
          <a:solidFill>
            <a:schemeClr val="accent6">
              <a:lumMod val="20000"/>
              <a:lumOff val="80000"/>
            </a:schemeClr>
          </a:solidFill>
        </p:spPr>
        <p:txBody>
          <a:bodyPr wrap="square">
            <a:spAutoFit/>
          </a:bodyPr>
          <a:lstStyle/>
          <a:p>
            <a:r>
              <a:rPr lang="nl-NL" dirty="0"/>
              <a:t>LSD: Luisteren, Samenvatten en Doorvragen.</a:t>
            </a:r>
          </a:p>
        </p:txBody>
      </p:sp>
    </p:spTree>
    <p:extLst>
      <p:ext uri="{BB962C8B-B14F-4D97-AF65-F5344CB8AC3E}">
        <p14:creationId xmlns:p14="http://schemas.microsoft.com/office/powerpoint/2010/main" val="8270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AA2FA-918F-4547-B8D5-89CF2178E87B}"/>
              </a:ext>
            </a:extLst>
          </p:cNvPr>
          <p:cNvSpPr>
            <a:spLocks noGrp="1"/>
          </p:cNvSpPr>
          <p:nvPr>
            <p:ph type="title"/>
          </p:nvPr>
        </p:nvSpPr>
        <p:spPr/>
        <p:txBody>
          <a:bodyPr/>
          <a:lstStyle/>
          <a:p>
            <a:r>
              <a:rPr lang="nl-NL" dirty="0"/>
              <a:t>Doorvragen</a:t>
            </a:r>
          </a:p>
        </p:txBody>
      </p:sp>
      <p:sp>
        <p:nvSpPr>
          <p:cNvPr id="4" name="Tekstvak 3">
            <a:extLst>
              <a:ext uri="{FF2B5EF4-FFF2-40B4-BE49-F238E27FC236}">
                <a16:creationId xmlns:a16="http://schemas.microsoft.com/office/drawing/2014/main" id="{96B1FDC9-1650-4CAC-B289-72088D26560E}"/>
              </a:ext>
            </a:extLst>
          </p:cNvPr>
          <p:cNvSpPr txBox="1"/>
          <p:nvPr/>
        </p:nvSpPr>
        <p:spPr>
          <a:xfrm>
            <a:off x="923925" y="1853684"/>
            <a:ext cx="6096000" cy="2308324"/>
          </a:xfrm>
          <a:prstGeom prst="rect">
            <a:avLst/>
          </a:prstGeom>
          <a:noFill/>
        </p:spPr>
        <p:txBody>
          <a:bodyPr wrap="square">
            <a:spAutoFit/>
          </a:bodyPr>
          <a:lstStyle/>
          <a:p>
            <a:r>
              <a:rPr lang="nl-NL" sz="2400" dirty="0"/>
              <a:t>Wat….</a:t>
            </a:r>
          </a:p>
          <a:p>
            <a:r>
              <a:rPr lang="nl-NL" sz="2400" dirty="0"/>
              <a:t>Hoe…</a:t>
            </a:r>
          </a:p>
          <a:p>
            <a:r>
              <a:rPr lang="nl-NL" sz="2400" dirty="0"/>
              <a:t>Welke … </a:t>
            </a:r>
          </a:p>
          <a:p>
            <a:r>
              <a:rPr lang="nl-NL" sz="2400" dirty="0"/>
              <a:t>Vertel eens….</a:t>
            </a:r>
          </a:p>
          <a:p>
            <a:r>
              <a:rPr lang="nl-NL" sz="2400" dirty="0"/>
              <a:t>Begrijp ik het goed als…. </a:t>
            </a:r>
          </a:p>
          <a:p>
            <a:r>
              <a:rPr lang="nl-NL" sz="2400" dirty="0"/>
              <a:t>Kun je geen enkele uitzondering noemen?</a:t>
            </a:r>
          </a:p>
        </p:txBody>
      </p:sp>
      <p:pic>
        <p:nvPicPr>
          <p:cNvPr id="5" name="Afbeelding 4">
            <a:extLst>
              <a:ext uri="{FF2B5EF4-FFF2-40B4-BE49-F238E27FC236}">
                <a16:creationId xmlns:a16="http://schemas.microsoft.com/office/drawing/2014/main" id="{2072E202-606B-4F61-BBB2-73E555E92991}"/>
              </a:ext>
            </a:extLst>
          </p:cNvPr>
          <p:cNvPicPr>
            <a:picLocks noChangeAspect="1"/>
          </p:cNvPicPr>
          <p:nvPr/>
        </p:nvPicPr>
        <p:blipFill>
          <a:blip r:embed="rId2"/>
          <a:stretch>
            <a:fillRect/>
          </a:stretch>
        </p:blipFill>
        <p:spPr>
          <a:xfrm>
            <a:off x="6872284" y="2062480"/>
            <a:ext cx="4278633" cy="3204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5286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DBC6C163-26D4-433E-92D2-9C6FF91EEA87}"/>
              </a:ext>
            </a:extLst>
          </p:cNvPr>
          <p:cNvPicPr>
            <a:picLocks noChangeAspect="1"/>
          </p:cNvPicPr>
          <p:nvPr/>
        </p:nvPicPr>
        <p:blipFill rotWithShape="1">
          <a:blip r:embed="rId2"/>
          <a:srcRect t="4941" r="9906" b="23"/>
          <a:stretch/>
        </p:blipFill>
        <p:spPr>
          <a:xfrm>
            <a:off x="3523488" y="10"/>
            <a:ext cx="8668512" cy="6857990"/>
          </a:xfrm>
          <a:prstGeom prst="rect">
            <a:avLst/>
          </a:prstGeom>
        </p:spPr>
      </p:pic>
      <p:sp>
        <p:nvSpPr>
          <p:cNvPr id="17"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0052FF4-B138-404D-8E63-AF71E855E60C}"/>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r>
              <a:rPr lang="nl-NL" b="1" dirty="0"/>
              <a:t>B. Deskresearch </a:t>
            </a:r>
            <a:br>
              <a:rPr lang="nl-NL" sz="2800" dirty="0"/>
            </a:br>
            <a:r>
              <a:rPr lang="nl-NL" sz="2800" dirty="0"/>
              <a:t>Literatuur en brongebruik</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81E7584B-D860-481B-BB03-6782EC1A7C5C}"/>
              </a:ext>
            </a:extLst>
          </p:cNvPr>
          <p:cNvSpPr txBox="1"/>
          <p:nvPr/>
        </p:nvSpPr>
        <p:spPr>
          <a:xfrm>
            <a:off x="371094" y="2718054"/>
            <a:ext cx="3438906" cy="3207258"/>
          </a:xfrm>
          <a:prstGeom prst="rect">
            <a:avLst/>
          </a:prstGeom>
        </p:spPr>
        <p:txBody>
          <a:bodyPr vert="horz" lIns="91440" tIns="45720" rIns="91440" bIns="45720" rtlCol="0" anchor="t">
            <a:normAutofit/>
          </a:bodyPr>
          <a:lstStyle/>
          <a:p>
            <a:pPr marL="57150">
              <a:lnSpc>
                <a:spcPct val="90000"/>
              </a:lnSpc>
              <a:spcAft>
                <a:spcPts val="600"/>
              </a:spcAft>
            </a:pPr>
            <a:r>
              <a:rPr lang="en-US" sz="2800" dirty="0"/>
              <a:t>Start </a:t>
            </a:r>
            <a:r>
              <a:rPr lang="en-US" sz="2800" dirty="0" err="1"/>
              <a:t>vaak</a:t>
            </a:r>
            <a:r>
              <a:rPr lang="en-US" sz="2800" dirty="0"/>
              <a:t> op internet</a:t>
            </a:r>
          </a:p>
          <a:p>
            <a:pPr marL="57150">
              <a:lnSpc>
                <a:spcPct val="90000"/>
              </a:lnSpc>
              <a:spcAft>
                <a:spcPts val="600"/>
              </a:spcAft>
            </a:pPr>
            <a:endParaRPr lang="en-US" sz="2800" dirty="0"/>
          </a:p>
          <a:p>
            <a:pPr marL="57150">
              <a:lnSpc>
                <a:spcPct val="90000"/>
              </a:lnSpc>
              <a:spcAft>
                <a:spcPts val="600"/>
              </a:spcAft>
            </a:pPr>
            <a:r>
              <a:rPr lang="en-US" sz="2800" dirty="0"/>
              <a:t>TIP</a:t>
            </a:r>
          </a:p>
          <a:p>
            <a:pPr marL="57150">
              <a:lnSpc>
                <a:spcPct val="90000"/>
              </a:lnSpc>
              <a:spcAft>
                <a:spcPts val="600"/>
              </a:spcAft>
            </a:pPr>
            <a:r>
              <a:rPr lang="en-US" sz="2800" dirty="0" err="1"/>
              <a:t>Raadpleeg</a:t>
            </a:r>
            <a:r>
              <a:rPr lang="en-US" sz="2800" dirty="0"/>
              <a:t> </a:t>
            </a:r>
            <a:r>
              <a:rPr lang="en-US" sz="2800" dirty="0" err="1"/>
              <a:t>verschillende</a:t>
            </a:r>
            <a:r>
              <a:rPr lang="en-US" sz="2800" dirty="0"/>
              <a:t> </a:t>
            </a:r>
            <a:r>
              <a:rPr lang="en-US" sz="2800" dirty="0" err="1"/>
              <a:t>bronnen</a:t>
            </a:r>
            <a:r>
              <a:rPr lang="en-US" sz="2800" dirty="0"/>
              <a:t>, </a:t>
            </a:r>
            <a:r>
              <a:rPr lang="en-US" sz="2800" dirty="0" err="1"/>
              <a:t>gebruik</a:t>
            </a:r>
            <a:r>
              <a:rPr lang="en-US" sz="2800" dirty="0"/>
              <a:t> </a:t>
            </a:r>
            <a:r>
              <a:rPr lang="en-US" sz="2800" dirty="0" err="1"/>
              <a:t>ook</a:t>
            </a:r>
            <a:r>
              <a:rPr lang="en-US" sz="2800" dirty="0"/>
              <a:t> </a:t>
            </a:r>
            <a:r>
              <a:rPr lang="en-US" sz="2800" dirty="0" err="1"/>
              <a:t>google.scholar</a:t>
            </a:r>
            <a:endParaRPr lang="en-US" sz="2800" dirty="0"/>
          </a:p>
          <a:p>
            <a:pPr marL="57150" indent="-228600">
              <a:lnSpc>
                <a:spcPct val="9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697209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834A9-82CC-41B4-B39A-9522082D31A5}"/>
              </a:ext>
            </a:extLst>
          </p:cNvPr>
          <p:cNvSpPr>
            <a:spLocks noGrp="1"/>
          </p:cNvSpPr>
          <p:nvPr>
            <p:ph type="title"/>
          </p:nvPr>
        </p:nvSpPr>
        <p:spPr/>
        <p:txBody>
          <a:bodyPr/>
          <a:lstStyle/>
          <a:p>
            <a:r>
              <a:rPr lang="nl-NL" dirty="0"/>
              <a:t>Groen in de stedelijke omgeving</a:t>
            </a:r>
          </a:p>
        </p:txBody>
      </p:sp>
      <p:pic>
        <p:nvPicPr>
          <p:cNvPr id="4" name="Afbeelding 3">
            <a:extLst>
              <a:ext uri="{FF2B5EF4-FFF2-40B4-BE49-F238E27FC236}">
                <a16:creationId xmlns:a16="http://schemas.microsoft.com/office/drawing/2014/main" id="{E13CC073-B04D-4E95-BB0E-E1C246305BDB}"/>
              </a:ext>
            </a:extLst>
          </p:cNvPr>
          <p:cNvPicPr>
            <a:picLocks noChangeAspect="1"/>
          </p:cNvPicPr>
          <p:nvPr/>
        </p:nvPicPr>
        <p:blipFill rotWithShape="1">
          <a:blip r:embed="rId2"/>
          <a:srcRect l="13750" t="27778" r="51652" b="36508"/>
          <a:stretch/>
        </p:blipFill>
        <p:spPr>
          <a:xfrm>
            <a:off x="838200" y="2873829"/>
            <a:ext cx="8623906" cy="3004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kstvak 4">
            <a:extLst>
              <a:ext uri="{FF2B5EF4-FFF2-40B4-BE49-F238E27FC236}">
                <a16:creationId xmlns:a16="http://schemas.microsoft.com/office/drawing/2014/main" id="{16E3EFA8-768D-47E1-9369-C8FE7AADD1B4}"/>
              </a:ext>
            </a:extLst>
          </p:cNvPr>
          <p:cNvSpPr txBox="1"/>
          <p:nvPr/>
        </p:nvSpPr>
        <p:spPr>
          <a:xfrm>
            <a:off x="838200" y="2097592"/>
            <a:ext cx="4648200" cy="369332"/>
          </a:xfrm>
          <a:prstGeom prst="rect">
            <a:avLst/>
          </a:prstGeom>
          <a:noFill/>
        </p:spPr>
        <p:txBody>
          <a:bodyPr wrap="square" rtlCol="0">
            <a:spAutoFit/>
          </a:bodyPr>
          <a:lstStyle/>
          <a:p>
            <a:r>
              <a:rPr lang="nl-NL" dirty="0"/>
              <a:t>Link met Beoordelingsformulier:</a:t>
            </a:r>
          </a:p>
        </p:txBody>
      </p:sp>
    </p:spTree>
    <p:extLst>
      <p:ext uri="{BB962C8B-B14F-4D97-AF65-F5344CB8AC3E}">
        <p14:creationId xmlns:p14="http://schemas.microsoft.com/office/powerpoint/2010/main" val="2584683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85980-0083-449A-9564-A460A965D7F4}"/>
              </a:ext>
            </a:extLst>
          </p:cNvPr>
          <p:cNvSpPr>
            <a:spLocks noGrp="1"/>
          </p:cNvSpPr>
          <p:nvPr>
            <p:ph type="title"/>
          </p:nvPr>
        </p:nvSpPr>
        <p:spPr/>
        <p:txBody>
          <a:bodyPr/>
          <a:lstStyle/>
          <a:p>
            <a:r>
              <a:rPr lang="nl-NL"/>
              <a:t>Aan de slag! </a:t>
            </a:r>
            <a:endParaRPr lang="nl-NL" dirty="0"/>
          </a:p>
        </p:txBody>
      </p:sp>
      <p:sp>
        <p:nvSpPr>
          <p:cNvPr id="3" name="Tekstvak 2">
            <a:extLst>
              <a:ext uri="{FF2B5EF4-FFF2-40B4-BE49-F238E27FC236}">
                <a16:creationId xmlns:a16="http://schemas.microsoft.com/office/drawing/2014/main" id="{B901461A-0018-4FD8-B158-5846AA9DAE66}"/>
              </a:ext>
            </a:extLst>
          </p:cNvPr>
          <p:cNvSpPr txBox="1"/>
          <p:nvPr/>
        </p:nvSpPr>
        <p:spPr>
          <a:xfrm>
            <a:off x="838200" y="1690688"/>
            <a:ext cx="9592235" cy="5078313"/>
          </a:xfrm>
          <a:prstGeom prst="rect">
            <a:avLst/>
          </a:prstGeom>
          <a:noFill/>
        </p:spPr>
        <p:txBody>
          <a:bodyPr wrap="square" rtlCol="0">
            <a:spAutoFit/>
          </a:bodyPr>
          <a:lstStyle/>
          <a:p>
            <a:r>
              <a:rPr lang="nl-NL" sz="2400" dirty="0"/>
              <a:t>LA2 afmaken </a:t>
            </a:r>
          </a:p>
          <a:p>
            <a:endParaRPr lang="nl-NL" sz="2400" dirty="0"/>
          </a:p>
          <a:p>
            <a:r>
              <a:rPr lang="nl-NL" sz="2400" dirty="0"/>
              <a:t>Interview-vragen en –afspraken </a:t>
            </a:r>
          </a:p>
          <a:p>
            <a:endParaRPr lang="nl-NL" sz="2400" dirty="0"/>
          </a:p>
          <a:p>
            <a:r>
              <a:rPr lang="nl-NL" sz="2400" dirty="0"/>
              <a:t>Enquête vragen en –afspraken</a:t>
            </a:r>
          </a:p>
          <a:p>
            <a:endParaRPr lang="nl-NL" sz="2400" dirty="0"/>
          </a:p>
          <a:p>
            <a:r>
              <a:rPr lang="nl-NL" sz="2400" dirty="0"/>
              <a:t>Doorwerken aan opbouw verslag &gt; waar laat je ‘groen’ terug komen?</a:t>
            </a:r>
          </a:p>
          <a:p>
            <a:endParaRPr lang="nl-NL" sz="2400" dirty="0"/>
          </a:p>
          <a:p>
            <a:r>
              <a:rPr lang="nl-NL" sz="2400" dirty="0"/>
              <a:t>Ben je klaar, loop je vast of heb je vragen: meld je bij Pascalle of Thomas. </a:t>
            </a:r>
          </a:p>
          <a:p>
            <a:endParaRPr lang="nl-NL" dirty="0"/>
          </a:p>
          <a:p>
            <a:endParaRPr lang="nl-NL" dirty="0"/>
          </a:p>
          <a:p>
            <a:endParaRPr lang="nl-NL" dirty="0"/>
          </a:p>
          <a:p>
            <a:r>
              <a:rPr lang="nl-NL" dirty="0"/>
              <a:t> </a:t>
            </a:r>
          </a:p>
          <a:p>
            <a:endParaRPr lang="nl-NL" dirty="0"/>
          </a:p>
          <a:p>
            <a:endParaRPr lang="nl-NL" dirty="0"/>
          </a:p>
        </p:txBody>
      </p:sp>
      <p:pic>
        <p:nvPicPr>
          <p:cNvPr id="4" name="Afbeelding 3">
            <a:extLst>
              <a:ext uri="{FF2B5EF4-FFF2-40B4-BE49-F238E27FC236}">
                <a16:creationId xmlns:a16="http://schemas.microsoft.com/office/drawing/2014/main" id="{5473A034-F0A6-4BAD-899B-9B2DE954E2DC}"/>
              </a:ext>
            </a:extLst>
          </p:cNvPr>
          <p:cNvPicPr>
            <a:picLocks noChangeAspect="1"/>
          </p:cNvPicPr>
          <p:nvPr/>
        </p:nvPicPr>
        <p:blipFill>
          <a:blip r:embed="rId2"/>
          <a:stretch>
            <a:fillRect/>
          </a:stretch>
        </p:blipFill>
        <p:spPr>
          <a:xfrm>
            <a:off x="6825343" y="482458"/>
            <a:ext cx="3069635" cy="3069635"/>
          </a:xfrm>
          <a:prstGeom prst="rect">
            <a:avLst/>
          </a:prstGeom>
        </p:spPr>
      </p:pic>
    </p:spTree>
    <p:extLst>
      <p:ext uri="{BB962C8B-B14F-4D97-AF65-F5344CB8AC3E}">
        <p14:creationId xmlns:p14="http://schemas.microsoft.com/office/powerpoint/2010/main" val="727559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D302A6-63FC-4D65-9D27-33E262F3B55C}"/>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08B04101-F506-4BF0-AD78-CC932C7D777F}"/>
              </a:ext>
            </a:extLst>
          </p:cNvPr>
          <p:cNvSpPr>
            <a:spLocks noGrp="1"/>
          </p:cNvSpPr>
          <p:nvPr>
            <p:ph idx="1"/>
          </p:nvPr>
        </p:nvSpPr>
        <p:spPr/>
        <p:txBody>
          <a:bodyPr/>
          <a:lstStyle/>
          <a:p>
            <a:r>
              <a:rPr lang="nl-NL" dirty="0"/>
              <a:t>Redenen om te </a:t>
            </a:r>
            <a:r>
              <a:rPr lang="nl-NL" dirty="0" err="1"/>
              <a:t>vergroenen</a:t>
            </a:r>
            <a:endParaRPr lang="nl-NL" dirty="0"/>
          </a:p>
          <a:p>
            <a:r>
              <a:rPr lang="nl-NL" dirty="0"/>
              <a:t>Hoe pak je het aan? </a:t>
            </a:r>
          </a:p>
          <a:p>
            <a:r>
              <a:rPr lang="nl-NL" dirty="0"/>
              <a:t>Wat kun je met groen?</a:t>
            </a:r>
          </a:p>
        </p:txBody>
      </p:sp>
      <p:pic>
        <p:nvPicPr>
          <p:cNvPr id="4" name="Afbeelding 3">
            <a:extLst>
              <a:ext uri="{FF2B5EF4-FFF2-40B4-BE49-F238E27FC236}">
                <a16:creationId xmlns:a16="http://schemas.microsoft.com/office/drawing/2014/main" id="{15EB762D-04D6-4FD2-9272-6D1663518DAD}"/>
              </a:ext>
            </a:extLst>
          </p:cNvPr>
          <p:cNvPicPr>
            <a:picLocks noChangeAspect="1"/>
          </p:cNvPicPr>
          <p:nvPr/>
        </p:nvPicPr>
        <p:blipFill>
          <a:blip r:embed="rId2"/>
          <a:stretch>
            <a:fillRect/>
          </a:stretch>
        </p:blipFill>
        <p:spPr>
          <a:xfrm>
            <a:off x="-66675" y="4314031"/>
            <a:ext cx="12258675" cy="5689680"/>
          </a:xfrm>
          <a:prstGeom prst="rect">
            <a:avLst/>
          </a:prstGeom>
        </p:spPr>
      </p:pic>
    </p:spTree>
    <p:extLst>
      <p:ext uri="{BB962C8B-B14F-4D97-AF65-F5344CB8AC3E}">
        <p14:creationId xmlns:p14="http://schemas.microsoft.com/office/powerpoint/2010/main" val="419555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1BF4AF-6F08-4FDD-BD13-1CCD1BDFBEF5}"/>
              </a:ext>
            </a:extLst>
          </p:cNvPr>
          <p:cNvSpPr>
            <a:spLocks noGrp="1"/>
          </p:cNvSpPr>
          <p:nvPr>
            <p:ph type="title"/>
          </p:nvPr>
        </p:nvSpPr>
        <p:spPr/>
        <p:txBody>
          <a:bodyPr/>
          <a:lstStyle/>
          <a:p>
            <a:r>
              <a:rPr lang="nl-NL" dirty="0"/>
              <a:t>Redenen om te </a:t>
            </a:r>
            <a:r>
              <a:rPr lang="nl-NL" dirty="0" err="1"/>
              <a:t>vergroenen</a:t>
            </a:r>
            <a:endParaRPr lang="nl-NL" dirty="0"/>
          </a:p>
        </p:txBody>
      </p:sp>
      <p:sp>
        <p:nvSpPr>
          <p:cNvPr id="3" name="Tijdelijke aanduiding voor inhoud 2">
            <a:extLst>
              <a:ext uri="{FF2B5EF4-FFF2-40B4-BE49-F238E27FC236}">
                <a16:creationId xmlns:a16="http://schemas.microsoft.com/office/drawing/2014/main" id="{29C2F0B6-FAFF-442D-88C9-9C7723275E89}"/>
              </a:ext>
            </a:extLst>
          </p:cNvPr>
          <p:cNvSpPr>
            <a:spLocks noGrp="1"/>
          </p:cNvSpPr>
          <p:nvPr>
            <p:ph idx="1"/>
          </p:nvPr>
        </p:nvSpPr>
        <p:spPr>
          <a:xfrm>
            <a:off x="8883072" y="2904527"/>
            <a:ext cx="2671618" cy="2755611"/>
          </a:xfrm>
        </p:spPr>
        <p:txBody>
          <a:bodyPr>
            <a:normAutofit/>
          </a:bodyPr>
          <a:lstStyle/>
          <a:p>
            <a:pPr marL="0" indent="0">
              <a:buNone/>
            </a:pPr>
            <a:r>
              <a:rPr lang="nl-NL" sz="2400" b="1" dirty="0"/>
              <a:t>Biodiversiteit</a:t>
            </a:r>
            <a:r>
              <a:rPr lang="nl-NL" sz="1800" dirty="0"/>
              <a:t> </a:t>
            </a:r>
          </a:p>
          <a:p>
            <a:r>
              <a:rPr lang="nl-NL" sz="1800" dirty="0">
                <a:hlinkClick r:id="rId2"/>
              </a:rPr>
              <a:t>meer flora en fauna</a:t>
            </a:r>
            <a:endParaRPr lang="nl-NL" sz="1800" dirty="0"/>
          </a:p>
          <a:p>
            <a:r>
              <a:rPr lang="nl-NL" sz="1800" dirty="0"/>
              <a:t>insecten met uitsterven bedreigd, kringlopen!</a:t>
            </a:r>
          </a:p>
        </p:txBody>
      </p:sp>
      <p:sp>
        <p:nvSpPr>
          <p:cNvPr id="12" name="Tijdelijke aanduiding voor inhoud 2">
            <a:extLst>
              <a:ext uri="{FF2B5EF4-FFF2-40B4-BE49-F238E27FC236}">
                <a16:creationId xmlns:a16="http://schemas.microsoft.com/office/drawing/2014/main" id="{BC5C7444-C28B-47E1-BBC3-9F8D3A38AC0D}"/>
              </a:ext>
            </a:extLst>
          </p:cNvPr>
          <p:cNvSpPr txBox="1">
            <a:spLocks/>
          </p:cNvSpPr>
          <p:nvPr/>
        </p:nvSpPr>
        <p:spPr>
          <a:xfrm>
            <a:off x="3373393" y="2904526"/>
            <a:ext cx="2671618" cy="31500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600" b="1" dirty="0"/>
              <a:t>Leefbaarheid </a:t>
            </a:r>
          </a:p>
          <a:p>
            <a:r>
              <a:rPr lang="nl-NL" sz="1800" dirty="0"/>
              <a:t>prettige leefomgeving</a:t>
            </a:r>
          </a:p>
          <a:p>
            <a:r>
              <a:rPr lang="nl-NL" sz="1800" dirty="0"/>
              <a:t>ontmoeting, </a:t>
            </a:r>
          </a:p>
          <a:p>
            <a:r>
              <a:rPr lang="nl-NL" sz="1800" dirty="0"/>
              <a:t>sociale cohesie (</a:t>
            </a:r>
            <a:r>
              <a:rPr lang="nl-NL" sz="1800" dirty="0" err="1"/>
              <a:t>Alterra</a:t>
            </a:r>
            <a:r>
              <a:rPr lang="nl-NL" sz="1800" dirty="0"/>
              <a:t>, </a:t>
            </a:r>
            <a:r>
              <a:rPr lang="nl-NL" sz="1800" dirty="0">
                <a:hlinkClick r:id="rId3"/>
              </a:rPr>
              <a:t>Agnes van den Berg</a:t>
            </a:r>
            <a:r>
              <a:rPr lang="nl-NL" sz="1800" dirty="0"/>
              <a:t>)</a:t>
            </a:r>
          </a:p>
          <a:p>
            <a:r>
              <a:rPr lang="nl-NL" sz="1800" dirty="0"/>
              <a:t>ontspanning, </a:t>
            </a:r>
          </a:p>
          <a:p>
            <a:r>
              <a:rPr lang="nl-NL" sz="1800" dirty="0"/>
              <a:t>recreatie </a:t>
            </a:r>
          </a:p>
          <a:p>
            <a:r>
              <a:rPr lang="nl-NL" sz="1800" dirty="0"/>
              <a:t>waarde van onroerend goed!</a:t>
            </a:r>
          </a:p>
        </p:txBody>
      </p:sp>
      <p:sp>
        <p:nvSpPr>
          <p:cNvPr id="15" name="Tijdelijke aanduiding voor inhoud 2">
            <a:extLst>
              <a:ext uri="{FF2B5EF4-FFF2-40B4-BE49-F238E27FC236}">
                <a16:creationId xmlns:a16="http://schemas.microsoft.com/office/drawing/2014/main" id="{72266989-4125-49BB-A7E8-3B4CE79F4BC0}"/>
              </a:ext>
            </a:extLst>
          </p:cNvPr>
          <p:cNvSpPr txBox="1">
            <a:spLocks/>
          </p:cNvSpPr>
          <p:nvPr/>
        </p:nvSpPr>
        <p:spPr>
          <a:xfrm>
            <a:off x="6238044" y="2904527"/>
            <a:ext cx="2671618" cy="3327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t>Gezondheid </a:t>
            </a:r>
          </a:p>
          <a:p>
            <a:r>
              <a:rPr lang="nl-NL" sz="1800" dirty="0"/>
              <a:t>“</a:t>
            </a:r>
            <a:r>
              <a:rPr lang="nl-NL" sz="1800" dirty="0">
                <a:hlinkClick r:id="rId4"/>
              </a:rPr>
              <a:t>Vitamine G</a:t>
            </a:r>
            <a:r>
              <a:rPr lang="nl-NL" sz="1800" dirty="0"/>
              <a:t>” (Jolanda Maas) </a:t>
            </a:r>
          </a:p>
          <a:p>
            <a:r>
              <a:rPr lang="nl-NL" sz="1800" dirty="0"/>
              <a:t>meer bewegen </a:t>
            </a:r>
          </a:p>
          <a:p>
            <a:r>
              <a:rPr lang="nl-NL" sz="1800" dirty="0"/>
              <a:t>spelen in het groen </a:t>
            </a:r>
          </a:p>
          <a:p>
            <a:r>
              <a:rPr lang="nl-NL" sz="1800" dirty="0"/>
              <a:t>rust en ontspanning</a:t>
            </a:r>
          </a:p>
          <a:p>
            <a:r>
              <a:rPr lang="nl-NL" sz="1800" dirty="0" err="1">
                <a:hlinkClick r:id="rId5"/>
              </a:rPr>
              <a:t>Shinrin-yoku</a:t>
            </a:r>
            <a:endParaRPr lang="nl-NL" sz="1800" dirty="0"/>
          </a:p>
          <a:p>
            <a:endParaRPr lang="nl-NL" sz="1800" dirty="0"/>
          </a:p>
        </p:txBody>
      </p:sp>
      <p:sp>
        <p:nvSpPr>
          <p:cNvPr id="17" name="Tijdelijke aanduiding voor inhoud 2">
            <a:extLst>
              <a:ext uri="{FF2B5EF4-FFF2-40B4-BE49-F238E27FC236}">
                <a16:creationId xmlns:a16="http://schemas.microsoft.com/office/drawing/2014/main" id="{91CA4975-8AC5-457A-AE22-2B841AA9625F}"/>
              </a:ext>
            </a:extLst>
          </p:cNvPr>
          <p:cNvSpPr txBox="1">
            <a:spLocks/>
          </p:cNvSpPr>
          <p:nvPr/>
        </p:nvSpPr>
        <p:spPr>
          <a:xfrm>
            <a:off x="701775" y="2904527"/>
            <a:ext cx="2671618" cy="1774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t>Klimaatadaptatie</a:t>
            </a:r>
          </a:p>
          <a:p>
            <a:r>
              <a:rPr lang="nl-NL" sz="1700" dirty="0"/>
              <a:t>regenwateropvang </a:t>
            </a:r>
          </a:p>
          <a:p>
            <a:r>
              <a:rPr lang="nl-NL" sz="1700" dirty="0">
                <a:hlinkClick r:id="rId6"/>
              </a:rPr>
              <a:t>hitte en droogte </a:t>
            </a:r>
            <a:endParaRPr lang="nl-NL" sz="1700" dirty="0"/>
          </a:p>
          <a:p>
            <a:r>
              <a:rPr lang="nl-NL" sz="1700" dirty="0"/>
              <a:t>luchtkwaliteit</a:t>
            </a:r>
          </a:p>
        </p:txBody>
      </p:sp>
      <p:pic>
        <p:nvPicPr>
          <p:cNvPr id="19" name="Afbeelding 18">
            <a:extLst>
              <a:ext uri="{FF2B5EF4-FFF2-40B4-BE49-F238E27FC236}">
                <a16:creationId xmlns:a16="http://schemas.microsoft.com/office/drawing/2014/main" id="{E125E929-FDC3-4567-8BEE-170FC2F77AD4}"/>
              </a:ext>
            </a:extLst>
          </p:cNvPr>
          <p:cNvPicPr>
            <a:picLocks noChangeAspect="1"/>
          </p:cNvPicPr>
          <p:nvPr/>
        </p:nvPicPr>
        <p:blipFill>
          <a:blip r:embed="rId7"/>
          <a:stretch>
            <a:fillRect/>
          </a:stretch>
        </p:blipFill>
        <p:spPr>
          <a:xfrm>
            <a:off x="971827" y="1690688"/>
            <a:ext cx="1924050" cy="1162050"/>
          </a:xfrm>
          <a:prstGeom prst="rect">
            <a:avLst/>
          </a:prstGeom>
        </p:spPr>
      </p:pic>
      <p:pic>
        <p:nvPicPr>
          <p:cNvPr id="21" name="Afbeelding 20">
            <a:extLst>
              <a:ext uri="{FF2B5EF4-FFF2-40B4-BE49-F238E27FC236}">
                <a16:creationId xmlns:a16="http://schemas.microsoft.com/office/drawing/2014/main" id="{E26B020E-B64C-43DC-810D-75C89B2A0FD5}"/>
              </a:ext>
            </a:extLst>
          </p:cNvPr>
          <p:cNvPicPr>
            <a:picLocks noChangeAspect="1"/>
          </p:cNvPicPr>
          <p:nvPr/>
        </p:nvPicPr>
        <p:blipFill>
          <a:blip r:embed="rId8"/>
          <a:stretch>
            <a:fillRect/>
          </a:stretch>
        </p:blipFill>
        <p:spPr>
          <a:xfrm>
            <a:off x="3198329" y="1690687"/>
            <a:ext cx="2617673" cy="1162051"/>
          </a:xfrm>
          <a:prstGeom prst="rect">
            <a:avLst/>
          </a:prstGeom>
        </p:spPr>
      </p:pic>
      <p:pic>
        <p:nvPicPr>
          <p:cNvPr id="23" name="Afbeelding 22">
            <a:extLst>
              <a:ext uri="{FF2B5EF4-FFF2-40B4-BE49-F238E27FC236}">
                <a16:creationId xmlns:a16="http://schemas.microsoft.com/office/drawing/2014/main" id="{AC74790B-D610-4674-AE30-0B6F378BA065}"/>
              </a:ext>
            </a:extLst>
          </p:cNvPr>
          <p:cNvPicPr>
            <a:picLocks noChangeAspect="1"/>
          </p:cNvPicPr>
          <p:nvPr/>
        </p:nvPicPr>
        <p:blipFill>
          <a:blip r:embed="rId9"/>
          <a:stretch>
            <a:fillRect/>
          </a:stretch>
        </p:blipFill>
        <p:spPr>
          <a:xfrm>
            <a:off x="6629400" y="1690687"/>
            <a:ext cx="1085851" cy="1034551"/>
          </a:xfrm>
          <a:prstGeom prst="rect">
            <a:avLst/>
          </a:prstGeom>
        </p:spPr>
      </p:pic>
      <p:pic>
        <p:nvPicPr>
          <p:cNvPr id="27" name="Afbeelding 26">
            <a:extLst>
              <a:ext uri="{FF2B5EF4-FFF2-40B4-BE49-F238E27FC236}">
                <a16:creationId xmlns:a16="http://schemas.microsoft.com/office/drawing/2014/main" id="{B27DD760-B2E4-4306-8B28-012BA13F5939}"/>
              </a:ext>
            </a:extLst>
          </p:cNvPr>
          <p:cNvPicPr>
            <a:picLocks noChangeAspect="1"/>
          </p:cNvPicPr>
          <p:nvPr/>
        </p:nvPicPr>
        <p:blipFill rotWithShape="1">
          <a:blip r:embed="rId10"/>
          <a:srcRect b="13475"/>
          <a:stretch/>
        </p:blipFill>
        <p:spPr>
          <a:xfrm>
            <a:off x="9219026" y="1690687"/>
            <a:ext cx="1524000" cy="1162051"/>
          </a:xfrm>
          <a:prstGeom prst="rect">
            <a:avLst/>
          </a:prstGeom>
        </p:spPr>
      </p:pic>
    </p:spTree>
    <p:extLst>
      <p:ext uri="{BB962C8B-B14F-4D97-AF65-F5344CB8AC3E}">
        <p14:creationId xmlns:p14="http://schemas.microsoft.com/office/powerpoint/2010/main" val="25591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443D7-3AC5-4FB3-8E37-55DF3FAAB626}"/>
              </a:ext>
            </a:extLst>
          </p:cNvPr>
          <p:cNvSpPr>
            <a:spLocks noGrp="1"/>
          </p:cNvSpPr>
          <p:nvPr>
            <p:ph type="title"/>
          </p:nvPr>
        </p:nvSpPr>
        <p:spPr/>
        <p:txBody>
          <a:bodyPr/>
          <a:lstStyle/>
          <a:p>
            <a:r>
              <a:rPr lang="nl-NL" dirty="0"/>
              <a:t>Hoe pak je het aan?</a:t>
            </a:r>
          </a:p>
        </p:txBody>
      </p:sp>
      <p:sp>
        <p:nvSpPr>
          <p:cNvPr id="3" name="Tijdelijke aanduiding voor inhoud 2">
            <a:extLst>
              <a:ext uri="{FF2B5EF4-FFF2-40B4-BE49-F238E27FC236}">
                <a16:creationId xmlns:a16="http://schemas.microsoft.com/office/drawing/2014/main" id="{C1AD32E8-3F76-4BC5-86A3-2A5652257F8A}"/>
              </a:ext>
            </a:extLst>
          </p:cNvPr>
          <p:cNvSpPr>
            <a:spLocks noGrp="1"/>
          </p:cNvSpPr>
          <p:nvPr>
            <p:ph idx="1"/>
          </p:nvPr>
        </p:nvSpPr>
        <p:spPr/>
        <p:txBody>
          <a:bodyPr>
            <a:normAutofit lnSpcReduction="10000"/>
          </a:bodyPr>
          <a:lstStyle/>
          <a:p>
            <a:pPr marL="0" indent="0" algn="ctr">
              <a:buNone/>
            </a:pPr>
            <a:r>
              <a:rPr lang="nl-NL" dirty="0">
                <a:solidFill>
                  <a:schemeClr val="accent6">
                    <a:lumMod val="75000"/>
                  </a:schemeClr>
                </a:solidFill>
              </a:rPr>
              <a:t>R  A  N  D  V  O  O  R  W  A  </a:t>
            </a:r>
            <a:r>
              <a:rPr lang="nl-NL" dirty="0" err="1">
                <a:solidFill>
                  <a:schemeClr val="accent6">
                    <a:lumMod val="75000"/>
                  </a:schemeClr>
                </a:solidFill>
              </a:rPr>
              <a:t>A</a:t>
            </a:r>
            <a:r>
              <a:rPr lang="nl-NL" dirty="0">
                <a:solidFill>
                  <a:schemeClr val="accent6">
                    <a:lumMod val="75000"/>
                  </a:schemeClr>
                </a:solidFill>
              </a:rPr>
              <a:t>  R  D  E  N</a:t>
            </a:r>
          </a:p>
          <a:p>
            <a:pPr marL="0" indent="0">
              <a:buNone/>
            </a:pPr>
            <a:r>
              <a:rPr lang="nl-NL" dirty="0"/>
              <a:t>Wie is eigenaar? </a:t>
            </a:r>
          </a:p>
          <a:p>
            <a:pPr marL="0" indent="0">
              <a:buNone/>
            </a:pPr>
            <a:r>
              <a:rPr lang="nl-NL" dirty="0"/>
              <a:t>Is dit ook de opdrachtgever? </a:t>
            </a:r>
          </a:p>
          <a:p>
            <a:pPr marL="0" indent="0">
              <a:buNone/>
            </a:pPr>
            <a:r>
              <a:rPr lang="nl-NL" dirty="0"/>
              <a:t>Welke uitgangspunten gelden er? </a:t>
            </a:r>
          </a:p>
          <a:p>
            <a:pPr marL="0" indent="0">
              <a:buNone/>
            </a:pPr>
            <a:r>
              <a:rPr lang="nl-NL" dirty="0"/>
              <a:t>Wat is het doel? </a:t>
            </a:r>
          </a:p>
          <a:p>
            <a:pPr marL="0" indent="0">
              <a:buNone/>
            </a:pPr>
            <a:r>
              <a:rPr lang="nl-NL" dirty="0"/>
              <a:t>Wat is het budget? </a:t>
            </a:r>
          </a:p>
          <a:p>
            <a:pPr marL="0" indent="0">
              <a:buNone/>
            </a:pPr>
            <a:r>
              <a:rPr lang="nl-NL" dirty="0"/>
              <a:t>Wie zijn de ‘stakeholders’? </a:t>
            </a:r>
          </a:p>
          <a:p>
            <a:pPr marL="0" indent="0">
              <a:buNone/>
            </a:pPr>
            <a:r>
              <a:rPr lang="nl-NL" dirty="0"/>
              <a:t>Welke verwachtingen hebben zij? </a:t>
            </a:r>
          </a:p>
          <a:p>
            <a:pPr marL="0" indent="0">
              <a:buNone/>
            </a:pPr>
            <a:r>
              <a:rPr lang="nl-NL" dirty="0"/>
              <a:t>Communiceer duidelijk en met regelmaat, wees open</a:t>
            </a:r>
          </a:p>
        </p:txBody>
      </p:sp>
    </p:spTree>
    <p:extLst>
      <p:ext uri="{BB962C8B-B14F-4D97-AF65-F5344CB8AC3E}">
        <p14:creationId xmlns:p14="http://schemas.microsoft.com/office/powerpoint/2010/main" val="159085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443D7-3AC5-4FB3-8E37-55DF3FAAB626}"/>
              </a:ext>
            </a:extLst>
          </p:cNvPr>
          <p:cNvSpPr>
            <a:spLocks noGrp="1"/>
          </p:cNvSpPr>
          <p:nvPr>
            <p:ph type="title"/>
          </p:nvPr>
        </p:nvSpPr>
        <p:spPr/>
        <p:txBody>
          <a:bodyPr/>
          <a:lstStyle/>
          <a:p>
            <a:r>
              <a:rPr lang="nl-NL" dirty="0"/>
              <a:t>Hoe pak je het aan?</a:t>
            </a:r>
          </a:p>
        </p:txBody>
      </p:sp>
      <p:sp>
        <p:nvSpPr>
          <p:cNvPr id="3" name="Tijdelijke aanduiding voor inhoud 2">
            <a:extLst>
              <a:ext uri="{FF2B5EF4-FFF2-40B4-BE49-F238E27FC236}">
                <a16:creationId xmlns:a16="http://schemas.microsoft.com/office/drawing/2014/main" id="{C1AD32E8-3F76-4BC5-86A3-2A5652257F8A}"/>
              </a:ext>
            </a:extLst>
          </p:cNvPr>
          <p:cNvSpPr>
            <a:spLocks noGrp="1"/>
          </p:cNvSpPr>
          <p:nvPr>
            <p:ph idx="1"/>
          </p:nvPr>
        </p:nvSpPr>
        <p:spPr/>
        <p:txBody>
          <a:bodyPr>
            <a:normAutofit/>
          </a:bodyPr>
          <a:lstStyle/>
          <a:p>
            <a:pPr marL="0" indent="0" algn="ctr">
              <a:buNone/>
            </a:pPr>
            <a:r>
              <a:rPr lang="nl-NL" dirty="0">
                <a:solidFill>
                  <a:schemeClr val="accent6">
                    <a:lumMod val="75000"/>
                  </a:schemeClr>
                </a:solidFill>
              </a:rPr>
              <a:t>A  N  A  L  Y  S  E    V  A  N     D  E      L  O  C  A  T  I  E</a:t>
            </a:r>
          </a:p>
          <a:p>
            <a:pPr marL="0" indent="0">
              <a:buNone/>
            </a:pPr>
            <a:r>
              <a:rPr lang="nl-NL" dirty="0"/>
              <a:t>Bodem</a:t>
            </a:r>
          </a:p>
          <a:p>
            <a:pPr marL="0" indent="0">
              <a:buNone/>
            </a:pPr>
            <a:r>
              <a:rPr lang="nl-NL" dirty="0"/>
              <a:t>Zonligging</a:t>
            </a:r>
          </a:p>
          <a:p>
            <a:pPr marL="0" indent="0">
              <a:buNone/>
            </a:pPr>
            <a:r>
              <a:rPr lang="nl-NL" dirty="0"/>
              <a:t>Loop- en zichtlijnen</a:t>
            </a:r>
          </a:p>
          <a:p>
            <a:pPr marL="0" indent="0">
              <a:buNone/>
            </a:pPr>
            <a:r>
              <a:rPr lang="nl-NL" dirty="0"/>
              <a:t>Omgeving</a:t>
            </a:r>
          </a:p>
          <a:p>
            <a:pPr marL="0" indent="0">
              <a:buNone/>
            </a:pPr>
            <a:r>
              <a:rPr lang="nl-NL" dirty="0"/>
              <a:t>Mogelijke beperkingen (vervuiling, </a:t>
            </a:r>
            <a:r>
              <a:rPr lang="nl-NL" dirty="0">
                <a:hlinkClick r:id="rId2"/>
              </a:rPr>
              <a:t>kabels en leidingen</a:t>
            </a:r>
            <a:r>
              <a:rPr lang="nl-NL" dirty="0"/>
              <a:t>, veiligheid, …)</a:t>
            </a:r>
          </a:p>
          <a:p>
            <a:pPr marL="0" indent="0">
              <a:buNone/>
            </a:pPr>
            <a:r>
              <a:rPr lang="nl-NL" dirty="0">
                <a:hlinkClick r:id="rId3"/>
              </a:rPr>
              <a:t>Historische context </a:t>
            </a:r>
            <a:endParaRPr lang="nl-NL" dirty="0"/>
          </a:p>
        </p:txBody>
      </p:sp>
    </p:spTree>
    <p:extLst>
      <p:ext uri="{BB962C8B-B14F-4D97-AF65-F5344CB8AC3E}">
        <p14:creationId xmlns:p14="http://schemas.microsoft.com/office/powerpoint/2010/main" val="1732432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443D7-3AC5-4FB3-8E37-55DF3FAAB626}"/>
              </a:ext>
            </a:extLst>
          </p:cNvPr>
          <p:cNvSpPr>
            <a:spLocks noGrp="1"/>
          </p:cNvSpPr>
          <p:nvPr>
            <p:ph type="title"/>
          </p:nvPr>
        </p:nvSpPr>
        <p:spPr/>
        <p:txBody>
          <a:bodyPr/>
          <a:lstStyle/>
          <a:p>
            <a:r>
              <a:rPr lang="nl-NL" dirty="0"/>
              <a:t>Hoe pak je het aan?</a:t>
            </a:r>
          </a:p>
        </p:txBody>
      </p:sp>
      <p:sp>
        <p:nvSpPr>
          <p:cNvPr id="3" name="Tijdelijke aanduiding voor inhoud 2">
            <a:extLst>
              <a:ext uri="{FF2B5EF4-FFF2-40B4-BE49-F238E27FC236}">
                <a16:creationId xmlns:a16="http://schemas.microsoft.com/office/drawing/2014/main" id="{C1AD32E8-3F76-4BC5-86A3-2A5652257F8A}"/>
              </a:ext>
            </a:extLst>
          </p:cNvPr>
          <p:cNvSpPr>
            <a:spLocks noGrp="1"/>
          </p:cNvSpPr>
          <p:nvPr>
            <p:ph idx="1"/>
          </p:nvPr>
        </p:nvSpPr>
        <p:spPr/>
        <p:txBody>
          <a:bodyPr>
            <a:normAutofit/>
          </a:bodyPr>
          <a:lstStyle/>
          <a:p>
            <a:pPr marL="0" indent="0" algn="ctr">
              <a:buNone/>
            </a:pPr>
            <a:r>
              <a:rPr lang="nl-NL" dirty="0">
                <a:solidFill>
                  <a:schemeClr val="accent6">
                    <a:lumMod val="75000"/>
                  </a:schemeClr>
                </a:solidFill>
              </a:rPr>
              <a:t>P  A  R  T  I  C  P  A  T  I  E  P  R  O  C  E  S</a:t>
            </a:r>
          </a:p>
          <a:p>
            <a:pPr marL="0" indent="0">
              <a:buNone/>
            </a:pPr>
            <a:r>
              <a:rPr lang="nl-NL" dirty="0"/>
              <a:t>Wie zijn de gebruikers?? </a:t>
            </a:r>
          </a:p>
          <a:p>
            <a:pPr marL="0" indent="0">
              <a:buNone/>
            </a:pPr>
            <a:r>
              <a:rPr lang="nl-NL" dirty="0"/>
              <a:t>Wat willen zij? </a:t>
            </a:r>
          </a:p>
          <a:p>
            <a:pPr marL="0" indent="0">
              <a:buNone/>
            </a:pPr>
            <a:r>
              <a:rPr lang="nl-NL" dirty="0"/>
              <a:t>Betrek ze actief en vooraan in het proces!</a:t>
            </a:r>
          </a:p>
          <a:p>
            <a:pPr marL="0" indent="0">
              <a:buNone/>
            </a:pPr>
            <a:r>
              <a:rPr lang="nl-NL" dirty="0"/>
              <a:t>Wat zijn de kaders? (wat kan niet?)</a:t>
            </a:r>
          </a:p>
          <a:p>
            <a:pPr marL="0" indent="0">
              <a:buNone/>
            </a:pPr>
            <a:r>
              <a:rPr lang="nl-NL" dirty="0"/>
              <a:t>Welke rol hebben zij? (bij aanleg, onderhoud en programmering)</a:t>
            </a:r>
          </a:p>
        </p:txBody>
      </p:sp>
    </p:spTree>
    <p:extLst>
      <p:ext uri="{BB962C8B-B14F-4D97-AF65-F5344CB8AC3E}">
        <p14:creationId xmlns:p14="http://schemas.microsoft.com/office/powerpoint/2010/main" val="200918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B41C4-34E4-481C-942F-7C6BDD7BFDB1}"/>
              </a:ext>
            </a:extLst>
          </p:cNvPr>
          <p:cNvSpPr>
            <a:spLocks noGrp="1"/>
          </p:cNvSpPr>
          <p:nvPr>
            <p:ph type="title"/>
          </p:nvPr>
        </p:nvSpPr>
        <p:spPr/>
        <p:txBody>
          <a:bodyPr/>
          <a:lstStyle/>
          <a:p>
            <a:r>
              <a:rPr lang="nl-NL" dirty="0"/>
              <a:t>2 voorbeelden </a:t>
            </a:r>
          </a:p>
        </p:txBody>
      </p:sp>
      <p:sp>
        <p:nvSpPr>
          <p:cNvPr id="3" name="Tekstvak 2">
            <a:extLst>
              <a:ext uri="{FF2B5EF4-FFF2-40B4-BE49-F238E27FC236}">
                <a16:creationId xmlns:a16="http://schemas.microsoft.com/office/drawing/2014/main" id="{B88C4D18-7183-40F2-B513-65DB0BA93147}"/>
              </a:ext>
            </a:extLst>
          </p:cNvPr>
          <p:cNvSpPr txBox="1"/>
          <p:nvPr/>
        </p:nvSpPr>
        <p:spPr>
          <a:xfrm>
            <a:off x="986589" y="1690688"/>
            <a:ext cx="6761748" cy="1015663"/>
          </a:xfrm>
          <a:prstGeom prst="rect">
            <a:avLst/>
          </a:prstGeom>
          <a:noFill/>
        </p:spPr>
        <p:txBody>
          <a:bodyPr wrap="square" rtlCol="0">
            <a:spAutoFit/>
          </a:bodyPr>
          <a:lstStyle/>
          <a:p>
            <a:r>
              <a:rPr lang="nl-NL" sz="2000" dirty="0"/>
              <a:t>Vergroening &gt; ingreep in de fysieke leefomgeving </a:t>
            </a:r>
          </a:p>
          <a:p>
            <a:endParaRPr lang="nl-NL" sz="2000" dirty="0"/>
          </a:p>
          <a:p>
            <a:r>
              <a:rPr lang="nl-NL" sz="2000" dirty="0"/>
              <a:t>Ondersteunt versterking van de sociale leefomgeving </a:t>
            </a:r>
          </a:p>
        </p:txBody>
      </p:sp>
      <p:sp>
        <p:nvSpPr>
          <p:cNvPr id="5" name="Tekstvak 4">
            <a:extLst>
              <a:ext uri="{FF2B5EF4-FFF2-40B4-BE49-F238E27FC236}">
                <a16:creationId xmlns:a16="http://schemas.microsoft.com/office/drawing/2014/main" id="{F3503080-831E-4253-90E6-F559934C4C5F}"/>
              </a:ext>
            </a:extLst>
          </p:cNvPr>
          <p:cNvSpPr txBox="1"/>
          <p:nvPr/>
        </p:nvSpPr>
        <p:spPr>
          <a:xfrm>
            <a:off x="986589" y="3429000"/>
            <a:ext cx="6093994" cy="369332"/>
          </a:xfrm>
          <a:prstGeom prst="rect">
            <a:avLst/>
          </a:prstGeom>
          <a:noFill/>
        </p:spPr>
        <p:txBody>
          <a:bodyPr wrap="square">
            <a:spAutoFit/>
          </a:bodyPr>
          <a:lstStyle/>
          <a:p>
            <a:r>
              <a:rPr lang="nl-NL" dirty="0">
                <a:hlinkClick r:id="rId2"/>
              </a:rPr>
              <a:t>https://m.youtube.com/watch?v=mMWsJjG_MQE</a:t>
            </a:r>
            <a:r>
              <a:rPr lang="nl-NL" dirty="0"/>
              <a:t> </a:t>
            </a:r>
          </a:p>
        </p:txBody>
      </p:sp>
      <p:sp>
        <p:nvSpPr>
          <p:cNvPr id="7" name="Tekstvak 6">
            <a:extLst>
              <a:ext uri="{FF2B5EF4-FFF2-40B4-BE49-F238E27FC236}">
                <a16:creationId xmlns:a16="http://schemas.microsoft.com/office/drawing/2014/main" id="{D11C60D4-C799-431E-9AA1-02273C29773F}"/>
              </a:ext>
            </a:extLst>
          </p:cNvPr>
          <p:cNvSpPr txBox="1"/>
          <p:nvPr/>
        </p:nvSpPr>
        <p:spPr>
          <a:xfrm>
            <a:off x="986589" y="4742130"/>
            <a:ext cx="6093994" cy="646331"/>
          </a:xfrm>
          <a:prstGeom prst="rect">
            <a:avLst/>
          </a:prstGeom>
          <a:noFill/>
        </p:spPr>
        <p:txBody>
          <a:bodyPr wrap="square">
            <a:spAutoFit/>
          </a:bodyPr>
          <a:lstStyle/>
          <a:p>
            <a:r>
              <a:rPr lang="nl-NL" dirty="0">
                <a:hlinkClick r:id="rId3"/>
              </a:rPr>
              <a:t>https://m.youtube.com/watch?time_continue=34&amp;v=DLdMcmHXdcA&amp;feature=emb_logo</a:t>
            </a:r>
            <a:r>
              <a:rPr lang="nl-NL" dirty="0"/>
              <a:t> </a:t>
            </a:r>
          </a:p>
        </p:txBody>
      </p:sp>
    </p:spTree>
    <p:extLst>
      <p:ext uri="{BB962C8B-B14F-4D97-AF65-F5344CB8AC3E}">
        <p14:creationId xmlns:p14="http://schemas.microsoft.com/office/powerpoint/2010/main" val="42904376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3" ma:contentTypeDescription="Een nieuw document maken." ma:contentTypeScope="" ma:versionID="40482e5b53334d1eeebda43037df53c5">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9c978e2734d7fc04f5be9d8ae96b6347"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FF143-0ABB-4CFF-A5DD-2BA0E6EC906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06EA1E6-AF09-4B6C-8F92-8F46597C2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583B6F-241B-4752-BA3F-65607B61D5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TotalTime>
  <Words>1147</Words>
  <Application>Microsoft Office PowerPoint</Application>
  <PresentationFormat>Breedbeeld</PresentationFormat>
  <Paragraphs>226</Paragraphs>
  <Slides>30</Slides>
  <Notes>0</Notes>
  <HiddenSlides>0</HiddenSlides>
  <MMClips>0</MMClips>
  <ScaleCrop>false</ScaleCrop>
  <HeadingPairs>
    <vt:vector size="6" baseType="variant">
      <vt:variant>
        <vt:lpstr>Gebruikte lettertypen</vt:lpstr>
      </vt:variant>
      <vt:variant>
        <vt:i4>7</vt:i4>
      </vt:variant>
      <vt:variant>
        <vt:lpstr>Thema</vt:lpstr>
      </vt:variant>
      <vt:variant>
        <vt:i4>4</vt:i4>
      </vt:variant>
      <vt:variant>
        <vt:lpstr>Diatitels</vt:lpstr>
      </vt:variant>
      <vt:variant>
        <vt:i4>30</vt:i4>
      </vt:variant>
    </vt:vector>
  </HeadingPairs>
  <TitlesOfParts>
    <vt:vector size="41" baseType="lpstr">
      <vt:lpstr>arial</vt:lpstr>
      <vt:lpstr>arial</vt:lpstr>
      <vt:lpstr>Calibri</vt:lpstr>
      <vt:lpstr>Calibri Light</vt:lpstr>
      <vt:lpstr>Google Sans</vt:lpstr>
      <vt:lpstr>Source Sans Pro</vt:lpstr>
      <vt:lpstr>Wingdings</vt:lpstr>
      <vt:lpstr>Kantoorthema</vt:lpstr>
      <vt:lpstr>Kantoorthema</vt:lpstr>
      <vt:lpstr>Kantoorthema</vt:lpstr>
      <vt:lpstr>Kantoorthema</vt:lpstr>
      <vt:lpstr>PowerPoint-presentatie</vt:lpstr>
      <vt:lpstr>Vandaag op het programma</vt:lpstr>
      <vt:lpstr>Groen in de stedelijke omgeving</vt:lpstr>
      <vt:lpstr>Inhoud</vt:lpstr>
      <vt:lpstr>Redenen om te vergroenen</vt:lpstr>
      <vt:lpstr>Hoe pak je het aan?</vt:lpstr>
      <vt:lpstr>Hoe pak je het aan?</vt:lpstr>
      <vt:lpstr>Hoe pak je het aan?</vt:lpstr>
      <vt:lpstr>2 voorbeelden </vt:lpstr>
      <vt:lpstr>Tilburg</vt:lpstr>
      <vt:lpstr>“Formeler”</vt:lpstr>
      <vt:lpstr>Eetbaar?!</vt:lpstr>
      <vt:lpstr>Groene gevels</vt:lpstr>
      <vt:lpstr>PowerPoint-presentatie</vt:lpstr>
      <vt:lpstr>PowerPoint-presentatie</vt:lpstr>
      <vt:lpstr>PowerPoint-presentatie</vt:lpstr>
      <vt:lpstr>Deel 2 van IBS -blok</vt:lpstr>
      <vt:lpstr>WAT ZIJN WE OOK ALWEER AAN HET DOEN???</vt:lpstr>
      <vt:lpstr>3. Deze week in het IBS</vt:lpstr>
      <vt:lpstr>5.Korte herhaling; onderzoek</vt:lpstr>
      <vt:lpstr>A. Fieldresearch  Onderzoeksmethoden</vt:lpstr>
      <vt:lpstr>Extra input: enquête </vt:lpstr>
      <vt:lpstr>Let op: </vt:lpstr>
      <vt:lpstr>Antwoordmogelijkheden</vt:lpstr>
      <vt:lpstr>PowerPoint-presentatie</vt:lpstr>
      <vt:lpstr>Likert schaal </vt:lpstr>
      <vt:lpstr>Opbouw interview</vt:lpstr>
      <vt:lpstr>Doorvragen</vt:lpstr>
      <vt:lpstr>B. Deskresearch  Literatuur en brongebruik</vt:lpstr>
      <vt:lpstr>Aan de slag!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Thomas Noordeloos</cp:lastModifiedBy>
  <cp:revision>5</cp:revision>
  <dcterms:created xsi:type="dcterms:W3CDTF">2021-07-07T07:37:45Z</dcterms:created>
  <dcterms:modified xsi:type="dcterms:W3CDTF">2021-09-22T12:28:19Z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